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44"/>
  </p:notesMasterIdLst>
  <p:sldIdLst>
    <p:sldId id="256" r:id="rId2"/>
    <p:sldId id="441" r:id="rId3"/>
    <p:sldId id="454" r:id="rId4"/>
    <p:sldId id="352" r:id="rId5"/>
    <p:sldId id="440" r:id="rId6"/>
    <p:sldId id="354" r:id="rId7"/>
    <p:sldId id="418" r:id="rId8"/>
    <p:sldId id="358" r:id="rId9"/>
    <p:sldId id="360" r:id="rId10"/>
    <p:sldId id="361" r:id="rId11"/>
    <p:sldId id="455" r:id="rId12"/>
    <p:sldId id="364" r:id="rId13"/>
    <p:sldId id="365" r:id="rId14"/>
    <p:sldId id="366" r:id="rId15"/>
    <p:sldId id="419" r:id="rId16"/>
    <p:sldId id="371" r:id="rId17"/>
    <p:sldId id="442" r:id="rId18"/>
    <p:sldId id="374" r:id="rId19"/>
    <p:sldId id="457" r:id="rId20"/>
    <p:sldId id="258" r:id="rId21"/>
    <p:sldId id="278" r:id="rId22"/>
    <p:sldId id="428" r:id="rId23"/>
    <p:sldId id="429" r:id="rId24"/>
    <p:sldId id="265" r:id="rId25"/>
    <p:sldId id="445" r:id="rId26"/>
    <p:sldId id="430" r:id="rId27"/>
    <p:sldId id="458" r:id="rId28"/>
    <p:sldId id="279" r:id="rId29"/>
    <p:sldId id="280" r:id="rId30"/>
    <p:sldId id="431" r:id="rId31"/>
    <p:sldId id="432" r:id="rId32"/>
    <p:sldId id="288" r:id="rId33"/>
    <p:sldId id="446" r:id="rId34"/>
    <p:sldId id="433" r:id="rId35"/>
    <p:sldId id="459" r:id="rId36"/>
    <p:sldId id="309" r:id="rId37"/>
    <p:sldId id="452" r:id="rId38"/>
    <p:sldId id="437" r:id="rId39"/>
    <p:sldId id="447" r:id="rId40"/>
    <p:sldId id="453" r:id="rId41"/>
    <p:sldId id="448" r:id="rId42"/>
    <p:sldId id="449" r:id="rId43"/>
  </p:sldIdLst>
  <p:sldSz cx="12192000" cy="6858000"/>
  <p:notesSz cx="6805613" cy="99441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3548" autoAdjust="0"/>
  </p:normalViewPr>
  <p:slideViewPr>
    <p:cSldViewPr snapToGrid="0">
      <p:cViewPr varScale="1">
        <p:scale>
          <a:sx n="107" d="100"/>
          <a:sy n="107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9B03C9-E9CD-4A66-9499-9DA9903C5BE3}" type="datetimeFigureOut">
              <a:rPr lang="ru-RU"/>
              <a:pPr>
                <a:defRPr/>
              </a:pPr>
              <a:t>19.06.2023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940799-4076-41C4-85B8-316474175ADA}" type="slidenum">
              <a:rPr lang="ru-RU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80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3D1E90-1605-4DF1-9BC3-B6CCA89B3617}" type="slidenum">
              <a:rPr lang="ru-RU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6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54E6E-5EA6-4FD7-8046-4CB2E478B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5A437E-C8EC-4526-B984-F3BB9AF98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663F0-7A3D-4D99-8E6B-FD0B014E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3EA06-5246-404B-B923-30DA7C9DBAB2}" type="datetime1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EEDA6-20BC-4EAF-911D-E6F27B70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70D94-34D5-4D6C-B059-EA96D5ED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EB756-37E7-465E-A2AC-87F7C77670E3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398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925BE-F7EE-4CEB-B8A3-984373B5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4669A2-5EBF-477D-884A-FBC6477FE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132A3-BA74-4422-A959-6EFB15C1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5F826-D239-4C25-ABFA-48B82092AFCD}" type="datetime1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378AC-33D0-47DB-8D4C-A624A52A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43FCA-FE1D-4E19-B8DC-CFFF54CC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F4C68-67B4-4FA8-8404-0FEED6BE1609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555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12FD38-6A9C-4F3D-B744-0E556C3DB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2CDE6C-902E-4006-8D4D-EC3CF4A0F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5F2534-358A-4C8B-A88A-4F166FDC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2056-6A4E-466E-81AC-69D6E48C9728}" type="datetime1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0C59AB-56B5-47B3-BFDB-72479FA9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618F-C0C8-4FF5-B579-4E22922A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B62D2-7EF2-49E6-BEED-3DD9E3808477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29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2D728-0328-441F-B406-DD096A6B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C5336-D6A5-4F88-A47C-44BF3127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B89BA-23F0-409D-8EEC-4B35B4EA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43487-04F1-455B-9B80-19FA3F72E7AC}" type="datetime1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E4A401-D9B8-443C-8BC0-CD5D994B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4D13E-A79A-4FE3-BE8A-FE19EFF5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7CDEA-A0B7-4627-8CED-14E8A8A330C0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8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71FB5-4C10-4763-8994-90BE1E69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A44A9F-4CC7-49B0-8D63-CB2F9AF4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4E19D-13B7-494D-B45A-B8C74C20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3F11-A688-4F83-92C7-1DCF99A09EC0}" type="datetime1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98A3F-C03D-4626-8BB0-2637044D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FB986-7A0F-49BB-9F6D-82876561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1021-DD01-4030-895E-06A4CBBA801E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396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3DB12-5826-4103-98E9-3CD776D8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3BE55-0153-428B-9F82-159D3509A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6DE745-150C-49B8-A2C0-AD2573577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07E82C-5AF2-4571-9F2F-E6F91ABD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67D7A-090D-4169-A194-387BA9CEA849}" type="datetime1">
              <a:rPr lang="x-none" smtClean="0"/>
              <a:t>19.06.2023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C87EBA-A24A-4945-BEAD-9AEC7206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67503-B417-4C71-81C3-64A86673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45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214D6-5FE7-4436-BBCC-6E831CEE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F4A899-5609-4B6B-BA6F-FB43572F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159158-A9B9-4150-A08A-F4C2E2855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BCD796-C8F8-471C-8E66-75915463A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9E73AF-4CF4-4402-99FD-A67938FD5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B02002-9DBF-4B70-8E79-E61381DE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9E9EF-28D9-4FEF-AC75-BC2FC95FA917}" type="datetime1">
              <a:rPr lang="x-none" smtClean="0"/>
              <a:t>19.06.2023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751694-6B73-4F4B-8029-162FA486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BCE55-1328-444D-A435-2C77A459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18268-DFE2-4D95-9339-EAD2032A4C31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857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14981-D8A9-44D6-A3AE-EFA37332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D27B13-B4EA-4828-9757-12C13AA4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66084-B8BE-4F32-965D-454F26633185}" type="datetime1">
              <a:rPr lang="x-none" smtClean="0"/>
              <a:t>19.06.2023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07A1F0-256E-41A2-AB18-4244934F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2BAABA-E133-4540-AD11-C68808A7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9515C-6152-40D0-BDEE-271717296B0A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254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7755CF-FBD7-42B3-B03E-176D476B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1FC5B-635E-4E33-BD80-0142F778C170}" type="datetime1">
              <a:rPr lang="x-none" smtClean="0"/>
              <a:t>19.06.2023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B23579-ADAB-4FF1-B92F-3E9E03A1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42015-3D42-4A7F-8BFF-92FAB28A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15E0-183B-4A32-AD55-1CC263126BC0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836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D8AC8-2BC7-40C6-9083-700C555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DD820-F47E-4D81-818D-3481008F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5C0524-0F6E-46BC-BC08-375E0DE25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45ABB-ECE5-4DD4-B715-E49C0170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75CEF-4178-42B5-AC15-CA7846162DB0}" type="datetime1">
              <a:rPr lang="x-none" smtClean="0"/>
              <a:t>19.06.2023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FFB0D2-AED9-4398-8224-1270CB37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5CFED1-B533-45FF-AF58-33779B7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0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822C6-4767-4BEB-9A0C-B0FA1FD6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B9DF2E-9794-4925-BCA3-8BA723CC8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AE6F63-0CA1-465C-A820-A47922ECD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82C1A7-9806-438E-8A35-B12B883D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7866C-39E6-41E8-9619-9000E09EE224}" type="datetime1">
              <a:rPr lang="x-none" smtClean="0"/>
              <a:t>19.06.2023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712E8-F296-4EDA-897F-C10BEFD2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A647AF-7901-40BE-997D-77DB61E6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9CE7F-4624-4540-8804-4A3CF9FFE0BE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0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AD751-6FFE-4B3B-AA91-0E442D3C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4DBAB5-343A-48DC-9D20-2DE556A7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18F98-F4DE-44BF-8779-B23D502D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52BC78-0275-40BD-BC81-B0CEAAFD335D}" type="datetime1">
              <a:rPr lang="x-none" smtClean="0"/>
              <a:t>19.06.2023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08D67F-415D-4A39-9688-E73879531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80AE3-DD1B-42F3-9794-EC41BE967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049A6E-CF7A-4E47-B5F3-B74D95F2B7B8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23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67B932-294A-49F4-B8DD-4CA660073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1692" y="1343627"/>
            <a:ext cx="628442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PASSPORTS</a:t>
            </a:r>
          </a:p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OF INVESTMENT SITES</a:t>
            </a:r>
          </a:p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IN ORSHA DISTRICT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5006809"/>
            <a:ext cx="2003638" cy="738664"/>
          </a:xfrm>
          <a:prstGeom prst="rect">
            <a:avLst/>
          </a:prstGeom>
          <a:solidFill>
            <a:srgbClr val="232023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NATIONAL AGENCY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INVESTMENT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PRIVATIZATION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REPUBLIC OF BELARUS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863" y="6009408"/>
            <a:ext cx="1601124" cy="400110"/>
          </a:xfrm>
          <a:prstGeom prst="rect">
            <a:avLst/>
          </a:prstGeom>
          <a:solidFill>
            <a:srgbClr val="232023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cap="small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Vitebsk Regional</a:t>
            </a:r>
          </a:p>
          <a:p>
            <a:pPr algn="ctr"/>
            <a:r>
              <a:rPr lang="en-US" sz="1000" b="1" cap="small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Executive </a:t>
            </a:r>
            <a:r>
              <a:rPr lang="en-US" sz="1000" b="1" cap="sm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Committee</a:t>
            </a:r>
            <a:endParaRPr lang="ru-RU" sz="600" b="1" cap="small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43840" y="287896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Connecting to infrastructure</a:t>
            </a: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10307"/>
              </p:ext>
            </p:extLst>
          </p:nvPr>
        </p:nvGraphicFramePr>
        <p:xfrm>
          <a:off x="243840" y="1059421"/>
          <a:ext cx="11704320" cy="5306867"/>
        </p:xfrm>
        <a:graphic>
          <a:graphicData uri="http://schemas.openxmlformats.org/drawingml/2006/table">
            <a:tbl>
              <a:tblPr/>
              <a:tblGrid>
                <a:gridCol w="68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Pos.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thousand BYN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 supply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Electrical grid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1 </a:t>
                      </a:r>
                      <a:r>
                        <a:rPr kumimoji="0" lang="en-GB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 MW)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2150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449159"/>
                  </a:ext>
                </a:extLst>
              </a:tr>
              <a:tr h="57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2 </a:t>
                      </a:r>
                      <a:r>
                        <a:rPr kumimoji="0" lang="en-GB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 MW)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964341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Telecommunications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Motorway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 required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Sewage system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Water supply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 required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infrastructure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1: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2391.5 thousand BYN </a:t>
                      </a:r>
                      <a:r>
                        <a:rPr kumimoji="0" lang="en-GB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2: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7165.2 thousand BYN </a:t>
                      </a:r>
                      <a:r>
                        <a:rPr kumimoji="0" lang="en-GB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overall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1: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2401.5 thousand BYN </a:t>
                      </a:r>
                      <a:r>
                        <a:rPr kumimoji="0" lang="en-GB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2: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7175.2 thousand BYN </a:t>
                      </a:r>
                      <a:r>
                        <a:rPr kumimoji="0" lang="en-GB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DCE043-322E-4642-BB4F-DE05F1FB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492875"/>
            <a:ext cx="2743200" cy="365125"/>
          </a:xfrm>
        </p:spPr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CB2B2-6DD7-410B-89FE-A237414C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124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Times New Roman" panose="02020603050405020304" pitchFamily="18" charset="0"/>
              </a:rPr>
              <a:t>Site No.2</a:t>
            </a:r>
            <a:br>
              <a:rPr dirty="0"/>
            </a:br>
            <a:r>
              <a:rPr lang="en-GB" sz="4000" dirty="0" err="1">
                <a:latin typeface="Times New Roman" panose="02020603050405020304" pitchFamily="18" charset="0"/>
              </a:rPr>
              <a:t>Orsha</a:t>
            </a:r>
            <a:r>
              <a:rPr lang="en-GB" sz="4000" dirty="0">
                <a:latin typeface="Times New Roman" panose="02020603050405020304" pitchFamily="18" charset="0"/>
              </a:rPr>
              <a:t>, 17 </a:t>
            </a:r>
            <a:r>
              <a:rPr lang="en-GB" sz="4000" dirty="0" err="1">
                <a:latin typeface="Times New Roman" panose="02020603050405020304" pitchFamily="18" charset="0"/>
              </a:rPr>
              <a:t>Vostochny</a:t>
            </a:r>
            <a:r>
              <a:rPr lang="en-GB" sz="4000" dirty="0">
                <a:latin typeface="Times New Roman" panose="02020603050405020304" pitchFamily="18" charset="0"/>
              </a:rPr>
              <a:t> Lane </a:t>
            </a:r>
            <a:br>
              <a:rPr dirty="0"/>
            </a:br>
            <a:r>
              <a:rPr lang="en-GB" sz="4000" dirty="0">
                <a:latin typeface="Times New Roman" panose="02020603050405020304" pitchFamily="18" charset="0"/>
              </a:rPr>
              <a:t>(near “</a:t>
            </a:r>
            <a:r>
              <a:rPr lang="en-GB" sz="4000" dirty="0" err="1">
                <a:latin typeface="Times New Roman" panose="02020603050405020304" pitchFamily="18" charset="0"/>
              </a:rPr>
              <a:t>Legmash</a:t>
            </a:r>
            <a:r>
              <a:rPr lang="en-GB" sz="4000" dirty="0">
                <a:latin typeface="Times New Roman" panose="02020603050405020304" pitchFamily="18" charset="0"/>
              </a:rPr>
              <a:t>” Plant )</a:t>
            </a:r>
            <a:br>
              <a:rPr dirty="0"/>
            </a:b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37C09D-E10E-4C7A-9485-20CB65B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9249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5"/>
            <a:ext cx="3932238" cy="530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lang="en-GB" sz="2400">
                <a:latin charset="0" panose="02020603050405020304" pitchFamily="18" typeface="Times New Roman"/>
              </a:rPr>
              <a:t>General information</a:t>
            </a:r>
          </a:p>
        </p:txBody>
      </p:sp>
      <p:sp>
        <p:nvSpPr>
          <p:cNvPr id="15363" name="Текст 3"/>
          <p:cNvSpPr>
            <a:spLocks noGrp="1"/>
          </p:cNvSpPr>
          <p:nvPr>
            <p:ph idx="2" sz="half" type="body"/>
          </p:nvPr>
        </p:nvSpPr>
        <p:spPr>
          <a:xfrm>
            <a:off x="7242908" y="1016000"/>
            <a:ext cx="4735204" cy="57531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dirty="0" lang="en-GB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Area: 2.5 ha</a:t>
            </a:r>
          </a:p>
          <a:p>
            <a:pPr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Land user: Orsha District Executive Committee</a:t>
            </a:r>
          </a:p>
          <a:p>
            <a:pPr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Asset holder: none</a:t>
            </a:r>
          </a:p>
          <a:p>
            <a:pPr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Type of ownership: state-owned</a:t>
            </a:r>
          </a:p>
          <a:p>
            <a:pPr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Land title documents in place: no.</a:t>
            </a:r>
          </a:p>
          <a:p>
            <a:pPr algn="just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Legal regime: territory of FEZ “Vitebsk”</a:t>
            </a:r>
          </a:p>
          <a:p>
            <a:pPr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Zoned as: urban land.</a:t>
            </a:r>
          </a:p>
          <a:p>
            <a:pPr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Real properties on site: none</a:t>
            </a:r>
          </a:p>
          <a:p>
            <a:pPr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dirty="0" lang="en-GB" sz="1800">
                <a:latin charset="0" panose="02020603050405020304" pitchFamily="18" typeface="Times New Roman"/>
              </a:rPr>
              <a:t>Real properties title documents in place: no </a:t>
            </a:r>
          </a:p>
        </p:txBody>
      </p:sp>
      <p:pic>
        <p:nvPicPr>
          <p:cNvPr id="31747" name="Picture 4"/>
          <p:cNvPicPr>
            <a:picLocks noChangeArrowheads="1" noChangeAspect="1"/>
          </p:cNvPicPr>
          <p:nvPr/>
        </p:nvPicPr>
        <p:blipFill>
          <a:blip cstate="print" r:embed="rId2"/>
          <a:srcRect b="292" l="10" r="235" t="118"/>
          <a:stretch>
            <a:fillRect/>
          </a:stretch>
        </p:blipFill>
        <p:spPr bwMode="auto">
          <a:xfrm>
            <a:off x="0" y="1016000"/>
            <a:ext cx="6960358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013F10-7878-450B-B559-780199DD8CF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C8A059-773F-42E7-B226-2D821B80C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5365"/>
            <a:ext cx="6960357" cy="5842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451784" y="769545"/>
            <a:ext cx="11288431" cy="588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1784" y="239320"/>
            <a:ext cx="6812280" cy="5302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itchFamily="18" charset="0"/>
              </a:rPr>
              <a:t>Actual condition and topography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D94F2D-7D17-445E-AA31-C98ACCCD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2038" y="6475192"/>
            <a:ext cx="2743200" cy="365125"/>
          </a:xfrm>
        </p:spPr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77800" y="238125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Actual infrastructure</a:t>
            </a:r>
          </a:p>
        </p:txBody>
      </p:sp>
      <p:sp>
        <p:nvSpPr>
          <p:cNvPr id="33794" name="Объект 3"/>
          <p:cNvSpPr>
            <a:spLocks noGrp="1"/>
          </p:cNvSpPr>
          <p:nvPr>
            <p:ph sz="half" idx="1"/>
          </p:nvPr>
        </p:nvSpPr>
        <p:spPr>
          <a:xfrm>
            <a:off x="177800" y="1009650"/>
            <a:ext cx="5842000" cy="527208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b="1" dirty="0">
                <a:latin typeface="Times New Roman" panose="02020603050405020304" pitchFamily="18" charset="0"/>
              </a:rPr>
              <a:t>Utility lines</a:t>
            </a:r>
          </a:p>
        </p:txBody>
      </p:sp>
      <p:sp>
        <p:nvSpPr>
          <p:cNvPr id="33795" name="Объект 4"/>
          <p:cNvSpPr>
            <a:spLocks noGrp="1"/>
          </p:cNvSpPr>
          <p:nvPr>
            <p:ph sz="half" idx="2"/>
          </p:nvPr>
        </p:nvSpPr>
        <p:spPr>
          <a:xfrm>
            <a:off x="6172200" y="1009650"/>
            <a:ext cx="6019800" cy="2030413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b="1" dirty="0">
                <a:latin typeface="Times New Roman" panose="02020603050405020304" pitchFamily="18" charset="0"/>
              </a:rPr>
              <a:t>Transportation infrastructure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84268"/>
              </p:ext>
            </p:extLst>
          </p:nvPr>
        </p:nvGraphicFramePr>
        <p:xfrm>
          <a:off x="1" y="1353787"/>
          <a:ext cx="6343649" cy="5507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3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46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Water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Distance to connection point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 (well, centralised, drinking, non-potable)/Capacity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Year built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Condition/need for repair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1) 0.02 km to 100 mm gate valve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lang="en-GB" sz="1000" b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2) 0.38 km to 300 mm gate valve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1965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65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Sewage system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1) 0.40 km to 500 mm gate valve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2) 0.45 km to 300 mm gate valve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1976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Telecommunications (communication lines, fibre optics)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FOCL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r>
                        <a:rPr kumimoji="0" lang="ru-RU" sz="10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≈0.35 km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0.3 MPa, dia. 400 mm, ≈10000 m</a:t>
                      </a:r>
                      <a:r>
                        <a:rPr lang="ru-RU" sz="10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/hour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90.00%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operational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2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Power </a:t>
                      </a:r>
                      <a:r>
                        <a:rPr kumimoji="0" lang="ru-RU" sz="10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supply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≈0.7 km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MW from sewing machines factory substation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not required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9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Heat</a:t>
                      </a:r>
                      <a:r>
                        <a:rPr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0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upply</a:t>
                      </a:r>
                      <a:endParaRPr kumimoji="0" lang="en-GB" sz="1000" b="1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≈0.5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possibility of connection to the heating network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67289"/>
              </p:ext>
            </p:extLst>
          </p:nvPr>
        </p:nvGraphicFramePr>
        <p:xfrm>
          <a:off x="6521449" y="1353787"/>
          <a:ext cx="5670550" cy="317249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8363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Distance to road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 of surface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built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Condition/need for repair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3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Motorways and highways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adjacent to the boundary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asphalt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concrete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6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Railroad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408BE4-3314-412A-A564-6C87F034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31788" y="546100"/>
            <a:ext cx="11022012" cy="606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latin typeface="Times New Roman" panose="02020603050405020304" pitchFamily="18" charset="0"/>
              </a:rPr>
              <a:t>Potential infrastructure</a:t>
            </a:r>
            <a:br/>
            <a:endParaRPr lang="en-GB" sz="29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75972"/>
              </p:ext>
            </p:extLst>
          </p:nvPr>
        </p:nvGraphicFramePr>
        <p:xfrm>
          <a:off x="-1" y="890648"/>
          <a:ext cx="12192002" cy="53161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1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3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893">
                <a:tc gridSpan="8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137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Required facilities and utilities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Possible capacity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Cost (approx.) (thousand BYN)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 to road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Possibility (source) of funding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</a:rPr>
                        <a:t>Inclusion in programmes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Water supply</a:t>
                      </a:r>
                    </a:p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water mains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0.38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20.0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Sewage system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networks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0.40 km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5.0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9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sewage networks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0.45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10.0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58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Gas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 medium-pressure gas pipeline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≈0.35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MPa, dia. 400 mm, ≈10000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on a contractual basis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Heat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 possibility of connection to the heating network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≈0.5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014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Power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 kV switchgear cubicle at sewing machines factory substation - 2 units,</a:t>
                      </a:r>
                      <a:r>
                        <a:rPr kumimoji="0" lang="en-GB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 kV cable line - 2 units, 10/0.4 kV transformer substation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0.7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 MW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850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9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Telecommunications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Installation of a fibre-optic 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1.2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FOC-2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15.5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6 months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2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Motorways and highways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9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Railroad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288A56-F708-4743-8E97-25ABC9BC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82550" y="481327"/>
            <a:ext cx="6710363" cy="530225"/>
          </a:xfrm>
        </p:spPr>
        <p:txBody>
          <a:bodyPr/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Restrictions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600075" y="1412875"/>
            <a:ext cx="5503863" cy="44767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1400" i="1">
                <a:latin typeface="Times New Roman" panose="02020603050405020304" pitchFamily="18" charset="0"/>
              </a:rPr>
              <a:t>Scheme of restrictions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1182688"/>
            <a:ext cx="6859588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3"/>
          <p:cNvSpPr txBox="1">
            <a:spLocks/>
          </p:cNvSpPr>
          <p:nvPr/>
        </p:nvSpPr>
        <p:spPr bwMode="auto">
          <a:xfrm>
            <a:off x="7243763" y="1114190"/>
            <a:ext cx="4865687" cy="2227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9144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9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1600" dirty="0">
                <a:latin typeface="Times New Roman" panose="02020603050405020304" pitchFamily="18" charset="0"/>
              </a:rPr>
              <a:t>Sanitary protection zones:  50 – 100 metres </a:t>
            </a:r>
          </a:p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1600" dirty="0">
                <a:latin typeface="Times New Roman" panose="02020603050405020304" pitchFamily="18" charset="0"/>
              </a:rPr>
              <a:t>Encumbrances: 3rd zone of sanitary protection for water bodies used for household and drinking water supply</a:t>
            </a:r>
          </a:p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/>
              <a:t> </a:t>
            </a:r>
          </a:p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600" dirty="0">
                <a:latin typeface="Times New Roman" panose="02020603050405020304" pitchFamily="18" charset="0"/>
              </a:rPr>
              <a:t>Environmental restrictions: none</a:t>
            </a: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2324" y="3651250"/>
            <a:ext cx="4865687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imes New Roman" panose="02020603050405020304" pitchFamily="18" charset="0"/>
              </a:rPr>
              <a:t>Possible uses: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GB" sz="1600" dirty="0">
                <a:latin typeface="Times New Roman" panose="02020603050405020304" pitchFamily="18" charset="0"/>
              </a:rPr>
              <a:t>construction and maintenance of industrial facilities (sanitary protection zone of 50-100 m), petrol stations, service stations, warehousing and storage activities, administrative and ancillary services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6523A8-F670-469F-9C4E-7C0C5D62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8200" y="989814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organisational expenses</a:t>
            </a: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3841232"/>
              </p:ext>
            </p:extLst>
          </p:nvPr>
        </p:nvGraphicFramePr>
        <p:xfrm>
          <a:off x="838200" y="1941513"/>
          <a:ext cx="10240963" cy="387731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Pos.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 (thousand BYN)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 of land allocation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Preparing an urban planning certificate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accordance with the project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local budget, with subsequent reimbursement of costs by investor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Removal of vegetation with a need for compensatory planting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accordance with the design and estimate documentation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44375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organisational expenses: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        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thousand BYN</a:t>
                      </a:r>
                      <a:r>
                        <a:t>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CE33DD-B003-4538-B5D4-92644DD4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3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779463" y="374179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Connecting to infrastructure</a:t>
            </a: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1650015"/>
              </p:ext>
            </p:extLst>
          </p:nvPr>
        </p:nvGraphicFramePr>
        <p:xfrm>
          <a:off x="779463" y="1073150"/>
          <a:ext cx="10515600" cy="5167629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4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Pos.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thousand BYN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Gas supply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Electrical grid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Telecommunications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Motorway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not required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Sewage system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Water supply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3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infrastructure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1148.5 thousand BYN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overall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1158.5 thousand BYN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9A5511-28B8-4027-B0A2-F247F528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8FC03-B4DD-45C5-8FC1-8DFFD365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6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>
                <a:latin typeface="Times New Roman" panose="02020603050405020304" pitchFamily="18" charset="0"/>
              </a:rPr>
              <a:t>Site No. </a:t>
            </a:r>
            <a:r>
              <a:rPr lang="ru-RU" sz="4900" dirty="0">
                <a:latin typeface="Times New Roman" panose="02020603050405020304" pitchFamily="18" charset="0"/>
              </a:rPr>
              <a:t>3</a:t>
            </a:r>
            <a:br>
              <a:rPr dirty="0"/>
            </a:br>
            <a:r>
              <a:rPr lang="en-GB" sz="4900" dirty="0">
                <a:latin typeface="Times New Roman" panose="02020603050405020304" pitchFamily="18" charset="0"/>
              </a:rPr>
              <a:t>Orsha, 238 </a:t>
            </a:r>
            <a:r>
              <a:rPr lang="en-GB" sz="4900" dirty="0" err="1">
                <a:latin typeface="Times New Roman" panose="02020603050405020304" pitchFamily="18" charset="0"/>
              </a:rPr>
              <a:t>Lenina</a:t>
            </a:r>
            <a:r>
              <a:rPr lang="en-GB" sz="4900" dirty="0">
                <a:latin typeface="Times New Roman" panose="02020603050405020304" pitchFamily="18" charset="0"/>
              </a:rPr>
              <a:t> Street</a:t>
            </a:r>
            <a:br>
              <a:rPr dirty="0"/>
            </a:br>
            <a:endParaRPr lang="en-GB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C63B7C-8A8F-4A64-BBCC-CEBECF6A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6896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3"/>
          <a:srcRect l="74" r="16" t="90"/>
          <a:stretch>
            <a:fillRect/>
          </a:stretch>
        </p:blipFill>
        <p:spPr bwMode="auto">
          <a:xfrm>
            <a:off x="5737860" y="605291"/>
            <a:ext cx="6286500" cy="57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-465992" y="1330360"/>
            <a:ext cx="6203852" cy="88290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 lang="en-GB" sz="2400">
                <a:latin charset="0" panose="02020603050405020304" pitchFamily="18" typeface="Times New Roman"/>
              </a:rPr>
              <a:t>Plan of sites location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DDEE37-B46D-4EE4-A332-951310582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60" y="605291"/>
            <a:ext cx="6286500" cy="5791200"/>
          </a:xfrm>
          <a:prstGeom prst="rect">
            <a:avLst/>
          </a:prstGeom>
        </p:spPr>
      </p:pic>
      <p:pic>
        <p:nvPicPr>
          <p:cNvPr id="8" name="Picture 3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53921" y="211068"/>
            <a:ext cx="1064455" cy="111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10100338" y="2391506"/>
            <a:ext cx="267552" cy="287723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GB">
                <a:solidFill>
                  <a:schemeClr val="tx1"/>
                </a:solidFill>
                <a:latin charset="0" panose="02020603050405020304" pitchFamily="18" typeface="Times New Roman"/>
              </a:rPr>
              <a:t>1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9558686" y="2771336"/>
            <a:ext cx="260563" cy="293784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GB">
                <a:solidFill>
                  <a:schemeClr val="tx1"/>
                </a:solidFill>
                <a:latin charset="0" panose="02020603050405020304" pitchFamily="18" typeface="Times New Roman"/>
              </a:rPr>
              <a:t>2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6928028" y="6133514"/>
            <a:ext cx="316834" cy="265648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GB">
                <a:solidFill>
                  <a:schemeClr val="tx1"/>
                </a:solidFill>
                <a:latin charset="0" panose="02020603050405020304" pitchFamily="18" typeface="Times New Roman"/>
              </a:rPr>
              <a:t>3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10979524" y="1153549"/>
            <a:ext cx="246496" cy="251581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GB">
                <a:solidFill>
                  <a:schemeClr val="tx1"/>
                </a:solidFill>
                <a:latin charset="0" panose="02020603050405020304" pitchFamily="18" typeface="Times New Roman"/>
              </a:rPr>
              <a:t>4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10852914" y="1448973"/>
            <a:ext cx="274631" cy="293783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GB">
                <a:solidFill>
                  <a:schemeClr val="tx1"/>
                </a:solidFill>
                <a:latin charset="0" panose="02020603050405020304" pitchFamily="18" typeface="Times New Roman"/>
              </a:rPr>
              <a:t>5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10065123" y="2180493"/>
            <a:ext cx="246496" cy="265647"/>
          </a:xfrm>
          <a:prstGeom prst="flowChartConnector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GB">
                <a:solidFill>
                  <a:schemeClr val="tx1"/>
                </a:solidFill>
                <a:latin charset="0" panose="02020603050405020304" pitchFamily="18" typeface="Times New Roman"/>
              </a:rPr>
              <a:t>6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24755"/>
              </p:ext>
            </p:extLst>
          </p:nvPr>
        </p:nvGraphicFramePr>
        <p:xfrm>
          <a:off x="144920" y="2180493"/>
          <a:ext cx="5475848" cy="3348990"/>
        </p:xfrm>
        <a:graphic>
          <a:graphicData uri="http://schemas.openxmlformats.org/drawingml/2006/table">
            <a:tbl>
              <a:tblPr bandRow="1" firstCol="1" firstRow="1">
                <a:tableStyleId>{616DA210-FB5B-4158-B5E0-FEB733F419BA}</a:tableStyleId>
              </a:tblPr>
              <a:tblGrid>
                <a:gridCol w="3920086">
                  <a:extLst>
                    <a:ext uri="{9D8B030D-6E8A-4147-A177-3AD203B41FA5}">
                      <a16:colId xmlns:a16="http://schemas.microsoft.com/office/drawing/2014/main" val="248678555"/>
                    </a:ext>
                  </a:extLst>
                </a:gridCol>
                <a:gridCol w="923453">
                  <a:extLst>
                    <a:ext uri="{9D8B030D-6E8A-4147-A177-3AD203B41FA5}">
                      <a16:colId xmlns:a16="http://schemas.microsoft.com/office/drawing/2014/main" val="1755106419"/>
                    </a:ext>
                  </a:extLst>
                </a:gridCol>
                <a:gridCol w="632309">
                  <a:extLst>
                    <a:ext uri="{9D8B030D-6E8A-4147-A177-3AD203B41FA5}">
                      <a16:colId xmlns:a16="http://schemas.microsoft.com/office/drawing/2014/main" val="2840529685"/>
                    </a:ext>
                  </a:extLst>
                </a:gridCol>
              </a:tblGrid>
              <a:tr h="47281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b="0" dirty="0" lang="en-GB" spc="-30" sz="1300">
                        <a:effectLst/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1)</a:t>
                      </a:r>
                      <a:r>
                        <a:rPr dirty="0">
                          <a:latin charset="0" pitchFamily="18" typeface="Times New Roman"/>
                          <a:cs charset="0" pitchFamily="18" typeface="Times New Roman"/>
                        </a:rPr>
                        <a:t>  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Orsha,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near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39a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Mira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Street</a:t>
                      </a:r>
                      <a:r>
                        <a:rPr b="0" baseline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(FEZ 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“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Vitebsk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”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)</a:t>
                      </a:r>
                      <a:endParaRPr b="0" dirty="0" lang="en-GB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marB="0" marL="68580" marR="68580" marT="0"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b="0" dirty="0" lang="en-GB" spc="-30" sz="1200">
                        <a:solidFill>
                          <a:schemeClr val="tx1"/>
                        </a:solidFill>
                        <a:effectLst/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en-GB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charset="0" panose="02020603050405020304" pitchFamily="18" typeface="Times New Roman"/>
                          <a:cs charset="0" pitchFamily="18" typeface="Times New Roman"/>
                        </a:rPr>
                        <a:t>8.5 ha</a:t>
                      </a:r>
                    </a:p>
                  </a:txBody>
                  <a:tcPr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fr-FR" sz="1200">
                          <a:solidFill>
                            <a:schemeClr val="tx1"/>
                          </a:solidFill>
                          <a:latin charset="0" pitchFamily="18" typeface="Times New Roman"/>
                          <a:cs charset="0" pitchFamily="18" typeface="Times New Roman"/>
                        </a:rPr>
                        <a:t>p.3</a:t>
                      </a: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013841"/>
                  </a:ext>
                </a:extLst>
              </a:tr>
              <a:tr h="72076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b="0" dirty="0" lang="en-GB" spc="-30" sz="1300">
                        <a:effectLst/>
                        <a:latin charset="0" pitchFamily="18" typeface="Times New Roman"/>
                        <a:cs charset="0" pitchFamily="18" typeface="Times New Roman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2)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Orsha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, near JSC 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“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Legmash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” 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Plant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 (Orsha, 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17</a:t>
                      </a:r>
                      <a:r>
                        <a:rPr b="0" baseline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Vostochny</a:t>
                      </a:r>
                      <a:r>
                        <a:rPr b="0" baseline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Lane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) (FEZ 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“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Vitebsk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”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)</a:t>
                      </a:r>
                      <a:endParaRPr b="0" dirty="0" lang="en-GB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2.5 </a:t>
                      </a:r>
                      <a:r>
                        <a:rPr b="0" dirty="0" err="1" lang="ru-RU" spc="-3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ha</a:t>
                      </a:r>
                      <a:endParaRPr b="0" dirty="0" lang="en-GB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dirty="0" lang="fr-FR" sz="1200">
                          <a:solidFill>
                            <a:schemeClr val="tx1"/>
                          </a:solidFill>
                          <a:latin charset="0" pitchFamily="18" typeface="Times New Roman"/>
                          <a:cs charset="0" pitchFamily="18" typeface="Times New Roman"/>
                        </a:rPr>
                        <a:t>p.11</a:t>
                      </a: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478340"/>
                  </a:ext>
                </a:extLst>
              </a:tr>
              <a:tr h="72652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3) Property complex of the state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enterprise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“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Orsha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Regional Centre for Entrepreneurship and Real Estate Support”</a:t>
                      </a:r>
                      <a:endParaRPr b="0" dirty="0" lang="en-GB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3.3 ha</a:t>
                      </a:r>
                      <a:endParaRPr b="0" dirty="0" lang="en-GB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GB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itchFamily="18" typeface="Times New Roman"/>
                        </a:rPr>
                        <a:t>p.19</a:t>
                      </a: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28476"/>
                  </a:ext>
                </a:extLst>
              </a:tr>
              <a:tr h="48175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4) Orsha, 238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Lenin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a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Street</a:t>
                      </a:r>
                      <a:endParaRPr b="0" dirty="0" lang="en-GB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4.0 ha</a:t>
                      </a:r>
                      <a:endParaRPr b="0" dirty="0" lang="en-GB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GB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itchFamily="18" typeface="Times New Roman"/>
                        </a:rPr>
                        <a:t>p.28</a:t>
                      </a: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46092"/>
                  </a:ext>
                </a:extLst>
              </a:tr>
              <a:tr h="43112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5)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Orsha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, 214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Lenin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a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Street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 (FEZ 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“</a:t>
                      </a:r>
                      <a:r>
                        <a:rPr b="0" dirty="0" err="1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Vitebsk</a:t>
                      </a:r>
                      <a:r>
                        <a:rPr b="0" dirty="0" lang="en-US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”</a:t>
                      </a: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)</a:t>
                      </a:r>
                      <a:endParaRPr b="0" dirty="0" lang="en-GB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4.0 ha</a:t>
                      </a:r>
                      <a:endParaRPr b="0" dirty="0" lang="en-GB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GB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itchFamily="18" typeface="Times New Roman"/>
                        </a:rPr>
                        <a:t>p.36</a:t>
                      </a: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6453"/>
                  </a:ext>
                </a:extLst>
              </a:tr>
              <a:tr h="51600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300"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6) Orsha, Pogranichnaya Street</a:t>
                      </a:r>
                      <a:endParaRPr b="0" dirty="0" lang="en-GB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R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b="0" dirty="0" lang="ru-RU" spc="-30" sz="1200">
                          <a:solidFill>
                            <a:schemeClr val="tx1"/>
                          </a:solidFill>
                          <a:effectLst/>
                          <a:latin charset="0" pitchFamily="18" typeface="Times New Roman"/>
                          <a:cs charset="0" pitchFamily="18" typeface="Times New Roman"/>
                        </a:rPr>
                        <a:t>7.3 ha </a:t>
                      </a:r>
                      <a:endParaRPr b="0" dirty="0" lang="en-GB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en-GB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itchFamily="18" typeface="Times New Roman"/>
                        </a:rPr>
                        <a:t>p.44</a:t>
                      </a:r>
                    </a:p>
                  </a:txBody>
                  <a:tcPr anchor="ctr" marB="0" marL="68580" marR="68580" marT="0">
                    <a:lnL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T algn="ctr" cap="flat" cmpd="sng" w="3175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602630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CB2CC94-75B7-4768-93D4-E12C6DC499A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8610600" y="6429316"/>
            <a:ext cx="2743200" cy="365125"/>
          </a:xfrm>
        </p:spPr>
        <p:txBody>
          <a:bodyPr/>
          <a:lstStyle/>
          <a:p>
            <a:pPr>
              <a:defRPr/>
            </a:pPr>
            <a:fld id="{8D97CDEA-A0B7-4627-8CED-14E8A8A330C0}" type="slidenum">
              <a:rPr lang="x-none" smtClean="0"/>
              <a:pPr>
                <a:defRPr/>
              </a:pPr>
              <a:t>2</a:t>
            </a:fld>
            <a:endParaRPr dirty="0" lang="en-GB"/>
          </a:p>
        </p:txBody>
      </p:sp>
    </p:spTree>
    <p:extLst>
      <p:ext uri="{BB962C8B-B14F-4D97-AF65-F5344CB8AC3E}">
        <p14:creationId xmlns:p14="http://schemas.microsoft.com/office/powerpoint/2010/main" val="1946937952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1800"/>
            <a:ext cx="3932237" cy="5302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 lang="en-GB" sz="2900">
                <a:latin charset="0" pitchFamily="18" typeface="Times New Roman"/>
              </a:rPr>
              <a:t>General information</a:t>
            </a:r>
          </a:p>
        </p:txBody>
      </p:sp>
      <p:sp>
        <p:nvSpPr>
          <p:cNvPr id="15363" name="Текст 3"/>
          <p:cNvSpPr>
            <a:spLocks noGrp="1"/>
          </p:cNvSpPr>
          <p:nvPr>
            <p:ph idx="2" sz="half" type="body"/>
          </p:nvPr>
        </p:nvSpPr>
        <p:spPr>
          <a:xfrm>
            <a:off x="8062913" y="1211263"/>
            <a:ext cx="4129087" cy="564673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dirty="0" lang="en-GB" sz="1800">
              <a:latin charset="0" pitchFamily="18" typeface="Times New Roman"/>
              <a:cs charset="0" pitchFamily="18" typeface="Times New Roman"/>
            </a:endParaRPr>
          </a:p>
          <a:p>
            <a:pPr algn="just"/>
            <a:r>
              <a:rPr dirty="0" lang="en-GB" sz="1800">
                <a:latin charset="0" pitchFamily="18" typeface="Times New Roman"/>
              </a:rPr>
              <a:t>Area: 4.0 ha</a:t>
            </a:r>
          </a:p>
          <a:p>
            <a:pPr algn="just"/>
            <a:r>
              <a:rPr dirty="0" lang="en-GB" sz="1800">
                <a:latin charset="0" pitchFamily="18" typeface="Times New Roman"/>
              </a:rPr>
              <a:t>Land user: Orsha District Executive Committee</a:t>
            </a:r>
          </a:p>
          <a:p>
            <a:pPr algn="just"/>
            <a:r>
              <a:rPr dirty="0" lang="en-GB" sz="1800">
                <a:latin charset="0" pitchFamily="18" typeface="Times New Roman"/>
              </a:rPr>
              <a:t>Asset holder: none.</a:t>
            </a:r>
          </a:p>
          <a:p>
            <a:pPr algn="just"/>
            <a:r>
              <a:rPr dirty="0" lang="en-GB" sz="1800">
                <a:latin charset="0" pitchFamily="18" typeface="Times New Roman"/>
              </a:rPr>
              <a:t>Type of ownership: state-owned.</a:t>
            </a:r>
          </a:p>
          <a:p>
            <a:r>
              <a:rPr dirty="0" lang="en-GB" sz="1800">
                <a:latin charset="0" pitchFamily="18" typeface="Times New Roman"/>
              </a:rPr>
              <a:t>Land title documents in place: no.</a:t>
            </a:r>
          </a:p>
          <a:p>
            <a:pPr algn="just"/>
            <a:r>
              <a:rPr dirty="0" lang="en-GB" sz="1800">
                <a:latin charset="0" pitchFamily="18" typeface="Times New Roman"/>
              </a:rPr>
              <a:t>Legal regime: none.</a:t>
            </a:r>
          </a:p>
          <a:p>
            <a:pPr algn="just"/>
            <a:r>
              <a:rPr dirty="0" lang="en-GB" sz="1800">
                <a:latin charset="0" pitchFamily="18" typeface="Times New Roman"/>
              </a:rPr>
              <a:t>Zoned as: urban land.</a:t>
            </a:r>
          </a:p>
          <a:p>
            <a:pPr algn="just"/>
            <a:r>
              <a:rPr dirty="0" lang="en-GB" sz="1800">
                <a:latin charset="0" pitchFamily="18" typeface="Times New Roman"/>
              </a:rPr>
              <a:t>Real properties on site: none</a:t>
            </a:r>
          </a:p>
          <a:p>
            <a:r>
              <a:rPr dirty="0" lang="en-GB" sz="1800">
                <a:latin charset="0" pitchFamily="18" typeface="Times New Roman"/>
              </a:rPr>
              <a:t>Real properties title documents in place: no </a:t>
            </a:r>
          </a:p>
        </p:txBody>
      </p:sp>
      <p:pic>
        <p:nvPicPr>
          <p:cNvPr id="62467" name="Picture 4"/>
          <p:cNvPicPr>
            <a:picLocks noChangeArrowheads="1" noChangeAspect="1"/>
          </p:cNvPicPr>
          <p:nvPr/>
        </p:nvPicPr>
        <p:blipFill>
          <a:blip cstate="print" r:embed="rId2"/>
          <a:srcRect b="318" l="64" r="51" t="204"/>
          <a:stretch>
            <a:fillRect/>
          </a:stretch>
        </p:blipFill>
        <p:spPr bwMode="auto">
          <a:xfrm>
            <a:off x="0" y="962025"/>
            <a:ext cx="79660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35082D-48F9-47F0-AD0C-2CA7D1D730B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4"/>
          <p:cNvPicPr>
            <a:picLocks noChangeArrowheads="1" noChangeAspect="1"/>
          </p:cNvPicPr>
          <p:nvPr/>
        </p:nvPicPr>
        <p:blipFill rotWithShape="1">
          <a:blip cstate="print" r:embed="rId2">
            <a:lum bright="24000" contrast="16000"/>
          </a:blip>
          <a:srcRect b="118" l="71" r="119"/>
          <a:stretch/>
        </p:blipFill>
        <p:spPr bwMode="auto">
          <a:xfrm>
            <a:off x="253496" y="814812"/>
            <a:ext cx="11654678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3826" y="284587"/>
            <a:ext cx="5971223" cy="530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lang="en-GB" sz="2400">
                <a:latin charset="0" pitchFamily="18" typeface="Times New Roman"/>
              </a:rPr>
              <a:t>Actual condition and topography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0263E4-6047-4C34-8CD9-BB4125CB398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9164974" y="6492875"/>
            <a:ext cx="2743200" cy="365125"/>
          </a:xfrm>
        </p:spPr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21</a:t>
            </a:fld>
            <a:endParaRPr dirty="0"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107641" y="174184"/>
            <a:ext cx="4890239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Actual infrastructure</a:t>
            </a:r>
          </a:p>
        </p:txBody>
      </p:sp>
      <p:sp>
        <p:nvSpPr>
          <p:cNvPr id="64514" name="Объект 3"/>
          <p:cNvSpPr>
            <a:spLocks noGrp="1"/>
          </p:cNvSpPr>
          <p:nvPr>
            <p:ph sz="half" idx="1"/>
          </p:nvPr>
        </p:nvSpPr>
        <p:spPr>
          <a:xfrm>
            <a:off x="177800" y="804863"/>
            <a:ext cx="6034088" cy="584835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i="1">
                <a:latin typeface="Times New Roman" panose="02020603050405020304" pitchFamily="18" charset="0"/>
              </a:rPr>
              <a:t>Utility lines</a:t>
            </a:r>
          </a:p>
        </p:txBody>
      </p:sp>
      <p:sp>
        <p:nvSpPr>
          <p:cNvPr id="64515" name="Объект 4"/>
          <p:cNvSpPr>
            <a:spLocks noGrp="1"/>
          </p:cNvSpPr>
          <p:nvPr>
            <p:ph sz="half" idx="2"/>
          </p:nvPr>
        </p:nvSpPr>
        <p:spPr>
          <a:xfrm>
            <a:off x="6346825" y="804863"/>
            <a:ext cx="5864225" cy="235585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i="1">
                <a:latin typeface="Times New Roman" panose="02020603050405020304" pitchFamily="18" charset="0"/>
              </a:rPr>
              <a:t>Transportation infrastructure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38713"/>
              </p:ext>
            </p:extLst>
          </p:nvPr>
        </p:nvGraphicFramePr>
        <p:xfrm>
          <a:off x="6452256" y="1113928"/>
          <a:ext cx="5685644" cy="27624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3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376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anose="02020603050405020304" pitchFamily="18" charset="0"/>
                        </a:rPr>
                        <a:t>Distance to road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anose="02020603050405020304" pitchFamily="18" charset="0"/>
                        </a:rPr>
                        <a:t>Type of surface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anose="02020603050405020304" pitchFamily="18" charset="0"/>
                        </a:rPr>
                        <a:t>Year built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anose="02020603050405020304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latin typeface="Times New Roman" panose="02020603050405020304" pitchFamily="18" charset="0"/>
                        </a:rPr>
                        <a:t>Condition/need for repair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65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b="1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Motorways and highways</a:t>
                      </a:r>
                      <a:endParaRPr kumimoji="0" lang="en-GB" sz="1000" b="1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30 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asphalt concrete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unknown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50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satisfactory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3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latin typeface="Times New Roman" panose="02020603050405020304" pitchFamily="18" charset="0"/>
                        </a:rPr>
                        <a:t>Railroad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1.5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Orsha-Severnaya station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28735"/>
              </p:ext>
            </p:extLst>
          </p:nvPr>
        </p:nvGraphicFramePr>
        <p:xfrm>
          <a:off x="1" y="1113928"/>
          <a:ext cx="6282046" cy="49287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6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64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latin typeface="Times New Roman" panose="02020603050405020304" pitchFamily="18" charset="0"/>
                        </a:rPr>
                        <a:t>Water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anose="02020603050405020304" pitchFamily="18" charset="0"/>
                        </a:rPr>
                        <a:t>Distance to connection point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latin typeface="Times New Roman" panose="02020603050405020304" pitchFamily="18" charset="0"/>
                        </a:rPr>
                        <a:t>Type (well, centralised, drinking, non-potable)/Capacity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latin typeface="Times New Roman" panose="02020603050405020304" pitchFamily="18" charset="0"/>
                        </a:rPr>
                        <a:t>Year built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anose="02020603050405020304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latin typeface="Times New Roman" panose="02020603050405020304" pitchFamily="18" charset="0"/>
                        </a:rPr>
                        <a:t>Condition/need for repair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0.05 km to 100 mm gate valve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Centralised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1960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satisfactory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6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Sewage system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0 km to 200 mm gate valve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centralised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4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latin typeface="Times New Roman" panose="02020603050405020304" pitchFamily="18" charset="0"/>
                        </a:rPr>
                        <a:t>Telecommunications (communication lines, fibre optics)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1.2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FOCL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-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9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none" strike="noStrike" dirty="0">
                          <a:latin typeface="Times New Roman" panose="02020603050405020304" pitchFamily="18" charset="0"/>
                        </a:rPr>
                        <a:t>Heat supply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anose="02020603050405020304" pitchFamily="18" charset="0"/>
                        </a:rPr>
                        <a:t>no connection available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2" marR="7242" marT="724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2" marR="7242" marT="7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80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latin typeface="Times New Roman" panose="02020603050405020304" pitchFamily="18" charset="0"/>
                        </a:rPr>
                        <a:t>Gas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≈0.1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0.3 MPa, dia. 219 mm, ≈3000 m</a:t>
                      </a:r>
                      <a:r>
                        <a:rPr kumimoji="0" lang="en-GB" sz="100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1987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87.50%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operational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5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none" strike="noStrike" dirty="0">
                          <a:latin typeface="Times New Roman" panose="02020603050405020304" pitchFamily="18" charset="0"/>
                        </a:rPr>
                        <a:t>Power supply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1.5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0.5 MW from “</a:t>
                      </a:r>
                      <a:r>
                        <a:rPr kumimoji="0" lang="en-GB" sz="1000" u="none" strike="noStrike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Orsha</a:t>
                      </a:r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-Severnaya” substation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1953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</a:rPr>
                        <a:t>not required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6D8F7E-79D3-4F82-9C2F-3ABF15BC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6398" y="518939"/>
            <a:ext cx="11022012" cy="606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Potential infrastructure</a:t>
            </a:r>
            <a:br/>
            <a:endParaRPr lang="en-GB" sz="29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25795"/>
              </p:ext>
            </p:extLst>
          </p:nvPr>
        </p:nvGraphicFramePr>
        <p:xfrm>
          <a:off x="96397" y="890648"/>
          <a:ext cx="11950458" cy="551949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3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154">
                  <a:extLst>
                    <a:ext uri="{9D8B030D-6E8A-4147-A177-3AD203B41FA5}">
                      <a16:colId xmlns:a16="http://schemas.microsoft.com/office/drawing/2014/main" val="3019317248"/>
                    </a:ext>
                  </a:extLst>
                </a:gridCol>
                <a:gridCol w="1526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8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7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15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552">
                <a:tc gridSpan="9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898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Required facilities and utilities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Possible capacity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Cost (approx.) (thousand BYN)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 to road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Possibility (source) of funding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</a:rPr>
                        <a:t>Inclusion in programmes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13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Water supply</a:t>
                      </a:r>
                    </a:p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water mains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5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9.5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Sewage system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0.05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5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</a:p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0.30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60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Gas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 medium-pressure gas pipeline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≈0.1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MPa, dia. 219 mm, ≈3000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on a contractual basis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2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Heat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 possibility of connection to the heating network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0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Power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 kV switchgear cubicle at “</a:t>
                      </a:r>
                      <a:r>
                        <a:rPr kumimoji="0" lang="en-GB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Orsha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-Severnaya” substation - 2 units, 10 kV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cable line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- 2 units, 10/0.4 kV transformer substation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1.5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0.5 MW 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1150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1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Telecommunications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Installation of a fibre-optic communication 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1.2 km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FOC-2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15.5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4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Motorways and highways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 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 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 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 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4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Railroad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1AF609-BCAB-4B4B-9427-1683B3CA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82550" y="341596"/>
            <a:ext cx="6583362" cy="530225"/>
          </a:xfrm>
        </p:spPr>
        <p:txBody>
          <a:bodyPr>
            <a:normAutofit/>
          </a:bodyPr>
          <a:lstStyle/>
          <a:p>
            <a:pPr eaLnBrk="1" hangingPunct="1"/>
            <a:r>
              <a:rPr b="1" dirty="0" lang="en-GB" sz="2400">
                <a:latin charset="0" pitchFamily="18" typeface="Times New Roman"/>
              </a:rPr>
              <a:t>Restrictions</a:t>
            </a:r>
          </a:p>
        </p:txBody>
      </p:sp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>
          <a:xfrm>
            <a:off x="8134350" y="1490008"/>
            <a:ext cx="3871913" cy="1914525"/>
          </a:xfrm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dirty="0" lang="en-GB">
                <a:latin charset="0" panose="02020603050405020304" pitchFamily="18" typeface="Times New Roman"/>
              </a:rPr>
              <a:t>Sanitary protection zones: none</a:t>
            </a:r>
          </a:p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dirty="0" lang="en-GB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fontAlgn="auto" hangingPunct="1" marL="0">
              <a:spcAft>
                <a:spcPts val="0"/>
              </a:spcAft>
              <a:buClr>
                <a:schemeClr val="accent3"/>
              </a:buClr>
              <a:defRPr/>
            </a:pPr>
            <a:r>
              <a:rPr dirty="0" lang="en-GB">
                <a:latin charset="0" panose="02020603050405020304" pitchFamily="18" typeface="Times New Roman"/>
              </a:rPr>
              <a:t>Encumbrances: in nature areas subject to special protection (in the water protection zone of the Dnieper River)</a:t>
            </a:r>
          </a:p>
          <a:p>
            <a:pPr algn="just" eaLnBrk="1" fontAlgn="auto" hangingPunct="1" marL="0">
              <a:spcAft>
                <a:spcPts val="0"/>
              </a:spcAft>
              <a:buClr>
                <a:schemeClr val="accent3"/>
              </a:buClr>
              <a:defRPr/>
            </a:pPr>
            <a:endParaRPr dirty="0" lang="en-GB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dirty="0" lang="en-GB">
                <a:latin charset="0" panose="02020603050405020304" pitchFamily="18" typeface="Times New Roman"/>
              </a:rPr>
              <a:t>Environmental restrictions: water protection zone of the Dnieper River</a:t>
            </a:r>
          </a:p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dirty="0" lang="en-GB" sz="1500"/>
          </a:p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dirty="0" lang="en-GB" sz="1500"/>
          </a:p>
          <a:p>
            <a:pPr algn="just" eaLnBrk="1" fontAlgn="auto" hangingPunct="1" indent="-285750" marL="285750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dirty="0" lang="en-GB"/>
          </a:p>
        </p:txBody>
      </p:sp>
      <p:pic>
        <p:nvPicPr>
          <p:cNvPr id="66563" name="Picture 1"/>
          <p:cNvPicPr>
            <a:picLocks noChangeArrowheads="1" noChangeAspect="1"/>
          </p:cNvPicPr>
          <p:nvPr/>
        </p:nvPicPr>
        <p:blipFill>
          <a:blip cstate="print" r:embed="rId2"/>
          <a:srcRect l="127" r="147" t="63"/>
          <a:stretch>
            <a:fillRect/>
          </a:stretch>
        </p:blipFill>
        <p:spPr bwMode="auto">
          <a:xfrm>
            <a:off x="82550" y="1243013"/>
            <a:ext cx="79692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49771" y="3718711"/>
            <a:ext cx="3954463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charset="0" panose="020B0604020202020204" pitchFamily="34" typeface="Arial"/>
              <a:buNone/>
              <a:defRPr/>
            </a:pPr>
            <a:r>
              <a:rPr dirty="0" lang="en-GB" sz="1600">
                <a:latin charset="0" panose="02020603050405020304" pitchFamily="18" typeface="Times New Roman"/>
              </a:rPr>
              <a:t>Possible uses: </a:t>
            </a:r>
          </a:p>
          <a:p>
            <a:pPr algn="just" fontAlgn="auto">
              <a:spcAft>
                <a:spcPts val="0"/>
              </a:spcAft>
              <a:buFont charset="0" panose="020B0604020202020204" pitchFamily="34" typeface="Arial"/>
              <a:buNone/>
              <a:defRPr/>
            </a:pPr>
            <a:endParaRPr dirty="0" lang="en-GB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fontAlgn="auto">
              <a:spcAft>
                <a:spcPts val="0"/>
              </a:spcAft>
              <a:buFont charset="0" panose="020B0604020202020204" pitchFamily="34" typeface="Arial"/>
              <a:buNone/>
              <a:defRPr/>
            </a:pPr>
            <a:r>
              <a:rPr dirty="0" lang="en-GB" sz="1600">
                <a:latin charset="0" panose="02020603050405020304" pitchFamily="18" typeface="Times New Roman"/>
              </a:rPr>
              <a:t>for the construction and maintenance of a commercial, administrative and ancillary services facility (facilities that do not have a sanitary protection zone (SPZ) or those with an estimated SPZ of less than 20 m)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731D3DF-B7A5-412F-B481-A16F98BC84A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8200" y="763478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organisational expenses</a:t>
            </a: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3239796"/>
              </p:ext>
            </p:extLst>
          </p:nvPr>
        </p:nvGraphicFramePr>
        <p:xfrm>
          <a:off x="838200" y="1941513"/>
          <a:ext cx="10240963" cy="268859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Pos.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</a:t>
                      </a:r>
                      <a:br/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thousand BYN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 of land allocation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Preparing an urban planning certificate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accordance with the project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local budget, with subsequent reimbursement of costs by investor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organisational expenses: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        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thousand BYN</a:t>
                      </a:r>
                      <a:r>
                        <a:t>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A91C89-11D2-48AF-AE01-ABC3B174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1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Connecting to infrastructure</a:t>
            </a:r>
          </a:p>
        </p:txBody>
      </p:sp>
      <p:graphicFrame>
        <p:nvGraphicFramePr>
          <p:cNvPr id="68655" name="Group 4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7821182"/>
              </p:ext>
            </p:extLst>
          </p:nvPr>
        </p:nvGraphicFramePr>
        <p:xfrm>
          <a:off x="779463" y="1073150"/>
          <a:ext cx="10515600" cy="4532313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Pos.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thousand BYN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Gas supply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Electrical grid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1,150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Telecommunications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Motorway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not required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Sewage system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not required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Water supply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infrastructure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1,191 thousand BYN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overall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1,201 thousand BYN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3CE036-4287-42EE-BAAB-D263B861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3FC62-8B0D-4854-82BE-BF6980F1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05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</a:rPr>
              <a:t>Site No. </a:t>
            </a:r>
            <a:r>
              <a:rPr lang="ru-RU" dirty="0">
                <a:latin typeface="Times New Roman" panose="02020603050405020304" pitchFamily="18" charset="0"/>
              </a:rPr>
              <a:t>4</a:t>
            </a:r>
            <a:br>
              <a:rPr dirty="0"/>
            </a:br>
            <a:r>
              <a:rPr lang="en-GB" dirty="0">
                <a:latin typeface="Times New Roman" panose="02020603050405020304" pitchFamily="18" charset="0"/>
              </a:rPr>
              <a:t>Orsha, 214 </a:t>
            </a:r>
            <a:r>
              <a:rPr lang="en-GB" dirty="0" err="1">
                <a:latin typeface="Times New Roman" panose="02020603050405020304" pitchFamily="18" charset="0"/>
              </a:rPr>
              <a:t>Lenina</a:t>
            </a:r>
            <a:r>
              <a:rPr lang="en-GB" dirty="0">
                <a:latin typeface="Times New Roman" panose="02020603050405020304" pitchFamily="18" charset="0"/>
              </a:rPr>
              <a:t> Street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D37732-DDA2-460A-8AA7-5770C694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31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36" y="627802"/>
            <a:ext cx="3932237" cy="530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latin typeface="Times New Roman" pitchFamily="18" charset="0"/>
              </a:rPr>
              <a:t>General information</a:t>
            </a:r>
          </a:p>
        </p:txBody>
      </p:sp>
      <p:pic>
        <p:nvPicPr>
          <p:cNvPr id="6963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4836" y="1639274"/>
            <a:ext cx="5740047" cy="4873625"/>
          </a:xfrm>
        </p:spPr>
      </p:pic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6662816" y="1478764"/>
            <a:ext cx="4460875" cy="456895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700" dirty="0">
                <a:latin typeface="Times New Roman" pitchFamily="18" charset="0"/>
              </a:rPr>
              <a:t>Area: 4.0 ha</a:t>
            </a:r>
          </a:p>
          <a:p>
            <a:pPr algn="just" eaLnBrk="1" fontAlgn="auto" hangingPunct="1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700" dirty="0">
                <a:latin typeface="Times New Roman" pitchFamily="18" charset="0"/>
              </a:rPr>
              <a:t>Land user: Orsha District Executive Committee</a:t>
            </a:r>
          </a:p>
          <a:p>
            <a:pPr algn="just" eaLnBrk="1" fontAlgn="auto" hangingPunct="1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700" dirty="0">
                <a:latin typeface="Times New Roman" pitchFamily="18" charset="0"/>
              </a:rPr>
              <a:t>Asset holder: none.</a:t>
            </a:r>
          </a:p>
          <a:p>
            <a:pPr algn="just" eaLnBrk="1" fontAlgn="auto" hangingPunct="1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700" dirty="0">
                <a:latin typeface="Times New Roman" pitchFamily="18" charset="0"/>
              </a:rPr>
              <a:t>Type of ownership: state-owned.</a:t>
            </a:r>
          </a:p>
          <a:p>
            <a:pPr eaLnBrk="1" fontAlgn="auto" hangingPunct="1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700" dirty="0">
                <a:latin typeface="Times New Roman" pitchFamily="18" charset="0"/>
              </a:rPr>
              <a:t>Land title documents in place: no.</a:t>
            </a:r>
          </a:p>
          <a:p>
            <a:pPr algn="just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en-GB" sz="1700" dirty="0">
                <a:latin typeface="Times New Roman" pitchFamily="18" charset="0"/>
              </a:rPr>
              <a:t>Legal regime: territory of FEZ “Vitebsk”</a:t>
            </a:r>
          </a:p>
          <a:p>
            <a:pPr algn="just" eaLnBrk="1" fontAlgn="auto" hangingPunct="1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700" dirty="0">
                <a:latin typeface="Times New Roman" pitchFamily="18" charset="0"/>
              </a:rPr>
              <a:t>Zoned as: urban land.</a:t>
            </a:r>
          </a:p>
          <a:p>
            <a:pPr algn="just" eaLnBrk="1" fontAlgn="auto" hangingPunct="1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700" dirty="0">
                <a:latin typeface="Times New Roman" pitchFamily="18" charset="0"/>
              </a:rPr>
              <a:t>Real properties on site: none</a:t>
            </a:r>
          </a:p>
          <a:p>
            <a:pPr eaLnBrk="1" fontAlgn="auto" hangingPunct="1">
              <a:lnSpc>
                <a:spcPts val="204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700" dirty="0">
                <a:latin typeface="Times New Roman" pitchFamily="18" charset="0"/>
              </a:rPr>
              <a:t>Real properties title documents in place: no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8A5AB9-7319-4A7A-82B5-B3CC1A65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3"/>
          <p:cNvPicPr>
            <a:picLocks noChangeArrowheads="1" noChangeAspect="1"/>
          </p:cNvPicPr>
          <p:nvPr/>
        </p:nvPicPr>
        <p:blipFill rotWithShape="1">
          <a:blip cstate="print" r:embed="rId2">
            <a:lum bright="14000" contrast="20000"/>
          </a:blip>
          <a:srcRect b="6" l="80" r="61"/>
          <a:stretch/>
        </p:blipFill>
        <p:spPr bwMode="auto">
          <a:xfrm>
            <a:off x="185822" y="766590"/>
            <a:ext cx="11820356" cy="566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6686" y="301280"/>
            <a:ext cx="5223193" cy="530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lang="en-GB" sz="2400">
                <a:latin charset="0" pitchFamily="18" typeface="Times New Roman"/>
              </a:rPr>
              <a:t>Actual condition and topography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D70D003-63B1-4F0C-BDCE-4791C0A2464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8719242" y="6436417"/>
            <a:ext cx="2743200" cy="365125"/>
          </a:xfrm>
        </p:spPr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3A00C-43B7-4A2F-9D01-0BEEC561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65" y="25198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</a:rPr>
              <a:t>Site No.1</a:t>
            </a:r>
            <a:br>
              <a:rPr dirty="0"/>
            </a:br>
            <a:r>
              <a:rPr lang="en-GB" dirty="0">
                <a:latin typeface="Times New Roman" panose="02020603050405020304" pitchFamily="18" charset="0"/>
              </a:rPr>
              <a:t>Orsha, </a:t>
            </a:r>
            <a:r>
              <a:rPr lang="en-GB" dirty="0" err="1">
                <a:latin typeface="Times New Roman" panose="02020603050405020304" pitchFamily="18" charset="0"/>
              </a:rPr>
              <a:t>Pogranichnaya</a:t>
            </a:r>
            <a:r>
              <a:rPr lang="en-GB" dirty="0">
                <a:latin typeface="Times New Roman" panose="02020603050405020304" pitchFamily="18" charset="0"/>
              </a:rPr>
              <a:t> Street, </a:t>
            </a:r>
            <a:br>
              <a:rPr dirty="0"/>
            </a:br>
            <a:r>
              <a:rPr lang="en-GB" dirty="0">
                <a:latin typeface="Times New Roman" panose="02020603050405020304" pitchFamily="18" charset="0"/>
              </a:rPr>
              <a:t>39a Mira Street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863726-2F6D-4955-A5C5-DCFD0E93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7CDEA-A0B7-4627-8CED-14E8A8A330C0}" type="slidenum">
              <a:rPr lang="x-none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3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72428" y="244475"/>
            <a:ext cx="849531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itchFamily="18" charset="0"/>
              </a:rPr>
              <a:t>Actual infrastructure</a:t>
            </a:r>
          </a:p>
        </p:txBody>
      </p:sp>
      <p:sp>
        <p:nvSpPr>
          <p:cNvPr id="71682" name="Объект 3"/>
          <p:cNvSpPr>
            <a:spLocks noGrp="1"/>
          </p:cNvSpPr>
          <p:nvPr>
            <p:ph sz="half" idx="1"/>
          </p:nvPr>
        </p:nvSpPr>
        <p:spPr>
          <a:xfrm>
            <a:off x="177800" y="804863"/>
            <a:ext cx="6034088" cy="584835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i="1" dirty="0">
                <a:latin typeface="Times New Roman" panose="02020603050405020304" pitchFamily="18" charset="0"/>
              </a:rPr>
              <a:t>Utility lines</a:t>
            </a:r>
          </a:p>
        </p:txBody>
      </p:sp>
      <p:sp>
        <p:nvSpPr>
          <p:cNvPr id="71683" name="Объект 4"/>
          <p:cNvSpPr>
            <a:spLocks noGrp="1"/>
          </p:cNvSpPr>
          <p:nvPr>
            <p:ph sz="half" idx="2"/>
          </p:nvPr>
        </p:nvSpPr>
        <p:spPr>
          <a:xfrm>
            <a:off x="6346825" y="804863"/>
            <a:ext cx="5864225" cy="235585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i="1" dirty="0">
                <a:latin typeface="Times New Roman" panose="02020603050405020304" pitchFamily="18" charset="0"/>
              </a:rPr>
              <a:t>Transportation infrastructure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49688"/>
              </p:ext>
            </p:extLst>
          </p:nvPr>
        </p:nvGraphicFramePr>
        <p:xfrm>
          <a:off x="6452256" y="1113928"/>
          <a:ext cx="5685644" cy="27624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3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376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Distance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road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Type of surface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year built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Condition/need for repair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65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Motorways and highways</a:t>
                      </a:r>
                      <a:endParaRPr kumimoji="0" lang="en-GB" sz="1000" b="1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asphalt concrete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Railroad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Orsha-Severnaya station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72198"/>
              </p:ext>
            </p:extLst>
          </p:nvPr>
        </p:nvGraphicFramePr>
        <p:xfrm>
          <a:off x="1" y="1113928"/>
          <a:ext cx="6282046" cy="50431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6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55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Water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Distance to connection point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 (well, centralised, drinking, non-potable)/Capacity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Year built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Condition/need for repair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km to 200 mm gate valve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1958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4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Sewage system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0.30 km to 400 mm gate valve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Telecommunications (communication lines, fibre optics)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FOCL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14" marR="8514" marT="851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1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Heat supply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≈0.3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D=426mm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renovation required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Gas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≈1.0km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 MPa, dia. 400 mm, ≈5000 m</a:t>
                      </a:r>
                      <a:r>
                        <a:rPr kumimoji="0" lang="en-GB" sz="1000" u="none" strike="noStrike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/hour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100.00%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operational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93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Power supply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 MW </a:t>
                      </a:r>
                      <a:r>
                        <a:rPr kumimoji="0" lang="ru-RU" sz="1000" u="none" strike="noStrik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“Orsha-Severnaya” substation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1953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required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522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5-10 MW </a:t>
                      </a:r>
                      <a:r>
                        <a:rPr kumimoji="0" lang="ru-RU" sz="1000" u="none" strike="noStrik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“Orsha-Severnaya” substation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1953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required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5411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BBE853-49D9-4622-BDE8-C917604B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78291" y="500833"/>
            <a:ext cx="11022012" cy="606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700" b="1" dirty="0">
                <a:latin typeface="Times New Roman" panose="02020603050405020304" pitchFamily="18" charset="0"/>
              </a:rPr>
              <a:t>Potential infrastructure</a:t>
            </a:r>
            <a:br/>
            <a:endParaRPr lang="en-GB" sz="29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65641"/>
              </p:ext>
            </p:extLst>
          </p:nvPr>
        </p:nvGraphicFramePr>
        <p:xfrm>
          <a:off x="0" y="725908"/>
          <a:ext cx="12192002" cy="54617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1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3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552">
                <a:tc gridSpan="8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6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Required facilities and utilities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Possible capacity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Cost (approx.) (thousand BYN)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 to road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Possibility (source) of funding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</a:rPr>
                        <a:t>Inclusion in programmes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13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Water supply</a:t>
                      </a:r>
                    </a:p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15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Sewage system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sewage networks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0.30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15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66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Gas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 medium-pressure gas pipeline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≈1.9km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MPa, dia. 400 mm, ≈5000 m</a:t>
                      </a:r>
                      <a:r>
                        <a:rPr kumimoji="0" lang="en-GB" sz="1200" u="none" strike="noStrike" kern="1200" baseline="30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on a contractual basis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2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Heat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 possibility of connection to the heating network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≈0.3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4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Power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 kV switchgear cubicle at “</a:t>
                      </a:r>
                      <a:r>
                        <a:rPr kumimoji="0" lang="en-GB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Orsha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-Severnaya” substation - 2 units, 10 kV cable line - 2 units, 10/0.4 kV transformer substation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1.4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0.5 MW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1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Telecommunications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Installation of a fibre-optic 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1.0 km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FOC-2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15.5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4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Motorways and highways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repair of the access road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asphalt concrete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as per construction method statement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4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Railroad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5418C63-1D4C-4B38-8ECC-6F29F30D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>
          <a:xfrm>
            <a:off x="349250" y="652463"/>
            <a:ext cx="6586538" cy="530225"/>
          </a:xfrm>
        </p:spPr>
        <p:txBody>
          <a:bodyPr>
            <a:normAutofit/>
          </a:bodyPr>
          <a:lstStyle/>
          <a:p>
            <a:pPr eaLnBrk="1" hangingPunct="1"/>
            <a:r>
              <a:rPr b="1" dirty="0" lang="en-GB" sz="2400">
                <a:latin charset="0" pitchFamily="18" typeface="Times New Roman"/>
              </a:rPr>
              <a:t>Restrictions</a:t>
            </a:r>
          </a:p>
        </p:txBody>
      </p:sp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>
          <a:xfrm>
            <a:off x="7897813" y="1319495"/>
            <a:ext cx="4157662" cy="2297113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dirty="0" lang="en-GB" sz="1500">
                <a:latin charset="0" panose="02020603050405020304" pitchFamily="18" typeface="Times New Roman"/>
              </a:rPr>
              <a:t>Sanitary protection zone: 50-100 metres</a:t>
            </a:r>
          </a:p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dirty="0" lang="en-GB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fontAlgn="auto" hangingPunct="1" marL="0">
              <a:spcAft>
                <a:spcPts val="0"/>
              </a:spcAft>
              <a:buClr>
                <a:schemeClr val="accent3"/>
              </a:buClr>
              <a:defRPr/>
            </a:pPr>
            <a:r>
              <a:rPr dirty="0" lang="en-GB">
                <a:latin charset="0" panose="02020603050405020304" pitchFamily="18" typeface="Times New Roman"/>
              </a:rPr>
              <a:t>Encumbrances: 3rd zone of sanitary protection for artesian wells</a:t>
            </a:r>
          </a:p>
          <a:p>
            <a:pPr algn="just" eaLnBrk="1" fontAlgn="auto" hangingPunct="1" marL="0">
              <a:spcAft>
                <a:spcPts val="0"/>
              </a:spcAft>
              <a:buClr>
                <a:schemeClr val="accent3"/>
              </a:buClr>
              <a:defRPr/>
            </a:pPr>
            <a:endParaRPr dirty="0" lang="en-GB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dirty="0" lang="en-GB" sz="1500">
                <a:latin charset="0" panose="02020603050405020304" pitchFamily="18" typeface="Times New Roman"/>
              </a:rPr>
              <a:t>Environmental restrictions: none.</a:t>
            </a:r>
          </a:p>
          <a:p>
            <a:pPr algn="just" eaLnBrk="1" fontAlgn="auto" hangingPunct="1" marL="0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dirty="0" lang="en-GB" sz="1500"/>
          </a:p>
          <a:p>
            <a:pPr algn="just" eaLnBrk="1" fontAlgn="auto" hangingPunct="1" indent="-285750" marL="285750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dirty="0" lang="en-GB"/>
          </a:p>
        </p:txBody>
      </p:sp>
      <p:pic>
        <p:nvPicPr>
          <p:cNvPr id="73731" name="Picture 1"/>
          <p:cNvPicPr>
            <a:picLocks noChangeArrowheads="1" noChangeAspect="1"/>
          </p:cNvPicPr>
          <p:nvPr/>
        </p:nvPicPr>
        <p:blipFill>
          <a:blip cstate="print" r:embed="rId2"/>
          <a:srcRect b="273" l="83" r="149" t="108"/>
          <a:stretch>
            <a:fillRect/>
          </a:stretch>
        </p:blipFill>
        <p:spPr bwMode="auto">
          <a:xfrm>
            <a:off x="0" y="1293813"/>
            <a:ext cx="778986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97813" y="3616608"/>
            <a:ext cx="415766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charset="0" panose="020B0604020202020204" pitchFamily="34" typeface="Arial"/>
              <a:buNone/>
              <a:defRPr/>
            </a:pPr>
            <a:r>
              <a:rPr dirty="0" lang="en-GB" sz="1500">
                <a:latin charset="0" panose="02020603050405020304" pitchFamily="18" typeface="Times New Roman"/>
              </a:rPr>
              <a:t>Possible uses: </a:t>
            </a:r>
          </a:p>
          <a:p>
            <a:pPr algn="just" fontAlgn="auto">
              <a:spcAft>
                <a:spcPts val="0"/>
              </a:spcAft>
              <a:buFont charset="0" panose="020B0604020202020204" pitchFamily="34" typeface="Arial"/>
              <a:buNone/>
              <a:defRPr/>
            </a:pPr>
            <a:endParaRPr dirty="0" lang="en-GB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fontAlgn="auto">
              <a:spcAft>
                <a:spcPts val="0"/>
              </a:spcAft>
              <a:buFont charset="0" panose="020B0604020202020204" pitchFamily="34" typeface="Arial"/>
              <a:buNone/>
              <a:defRPr/>
            </a:pPr>
            <a:r>
              <a:rPr dirty="0" lang="en-GB" sz="1500">
                <a:latin charset="0" panose="02020603050405020304" pitchFamily="18" typeface="Times New Roman"/>
              </a:rPr>
              <a:t>for construction and maintenance of an industrial facility (sanitary protection zone of 50-100 m), petrol station, service station, warehousing and storage activities, provision of administrative and ancillary services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A89B59-4019-4A57-BC3A-40744E1AEB1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8200" y="1016975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organisational expenses</a:t>
            </a: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9380159"/>
              </p:ext>
            </p:extLst>
          </p:nvPr>
        </p:nvGraphicFramePr>
        <p:xfrm>
          <a:off x="838200" y="1941513"/>
          <a:ext cx="10240963" cy="253619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Pos.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</a:t>
                      </a:r>
                      <a:br/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thousand BYN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 of land allocation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Preparing an urban planning certificate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accordance with the project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local budget, with subsequent reimbursement of costs by investor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organisational expenses: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         </a:t>
                      </a: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thousand BYN</a:t>
                      </a:r>
                      <a:r>
                        <a:t> </a:t>
                      </a:r>
                      <a:r>
                        <a:rPr kumimoji="0" lang="en-GB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6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832348-55D9-4718-A9F3-8D73C38C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33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Connecting to infrastructure</a:t>
            </a:r>
          </a:p>
        </p:txBody>
      </p:sp>
      <p:graphicFrame>
        <p:nvGraphicFramePr>
          <p:cNvPr id="75823" name="Group 4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6235348"/>
              </p:ext>
            </p:extLst>
          </p:nvPr>
        </p:nvGraphicFramePr>
        <p:xfrm>
          <a:off x="734196" y="1064096"/>
          <a:ext cx="10515600" cy="4672013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6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Pos.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thousand BYN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Gas supply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Electrical grid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Telecommunications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Motorway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Sewage system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Water supply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not required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infrastructure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1,455.5 thousand BYN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overall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1,465.5 thousand BYN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884DF25-EB16-4074-BF74-5DF4FC2E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57B61-D495-4ED4-8E68-F22EB4FD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91" y="2248246"/>
            <a:ext cx="10515600" cy="1325563"/>
          </a:xfrm>
        </p:spPr>
        <p:txBody>
          <a:bodyPr/>
          <a:lstStyle/>
          <a:p>
            <a:pPr algn="ctr"/>
            <a:r>
              <a:rPr lang="en-GB" sz="4400" dirty="0">
                <a:latin typeface="Times New Roman" pitchFamily="18" charset="0"/>
              </a:rPr>
              <a:t>Site No. </a:t>
            </a:r>
            <a:r>
              <a:rPr lang="ru-RU" sz="4400" dirty="0">
                <a:latin typeface="Times New Roman" pitchFamily="18" charset="0"/>
              </a:rPr>
              <a:t>5</a:t>
            </a:r>
            <a:r>
              <a:rPr lang="en-GB" sz="4400" dirty="0">
                <a:latin typeface="Times New Roman" pitchFamily="18" charset="0"/>
              </a:rPr>
              <a:t> </a:t>
            </a:r>
            <a:br>
              <a:rPr dirty="0"/>
            </a:br>
            <a:r>
              <a:rPr lang="en-GB" sz="4400" dirty="0">
                <a:latin typeface="Times New Roman" pitchFamily="18" charset="0"/>
              </a:rPr>
              <a:t>Orsha, </a:t>
            </a:r>
            <a:r>
              <a:rPr lang="en-GB" sz="4400" dirty="0" err="1">
                <a:latin typeface="Times New Roman" pitchFamily="18" charset="0"/>
              </a:rPr>
              <a:t>Pogranichnaya</a:t>
            </a:r>
            <a:r>
              <a:rPr lang="en-GB" sz="4400" dirty="0">
                <a:latin typeface="Times New Roman" pitchFamily="18" charset="0"/>
              </a:rPr>
              <a:t> Street</a:t>
            </a:r>
            <a:endParaRPr lang="en-GB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3A3E74-934B-49AB-8FD0-DB50F451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0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" y="458787"/>
            <a:ext cx="3932237" cy="530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latin typeface="Times New Roman" pitchFamily="18" charset="0"/>
              </a:rPr>
              <a:t>General information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7618944" y="1042955"/>
            <a:ext cx="4283393" cy="53609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938" algn="ctr" eaLnBrk="1" hangingPunct="1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7938" algn="just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Area: 7.3 ha</a:t>
            </a:r>
          </a:p>
          <a:p>
            <a:pPr marL="7938" algn="just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Land user: Orsha District Executive Committee</a:t>
            </a:r>
          </a:p>
          <a:p>
            <a:pPr marL="7938" algn="just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Asset holder: none.</a:t>
            </a:r>
          </a:p>
          <a:p>
            <a:pPr marL="7938" algn="just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Type of ownership: state-owned</a:t>
            </a:r>
          </a:p>
          <a:p>
            <a:pPr marL="7938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Land title documents in place: no.</a:t>
            </a:r>
          </a:p>
          <a:p>
            <a:pPr marL="7938" algn="just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Legal regime: none.</a:t>
            </a:r>
          </a:p>
          <a:p>
            <a:pPr marL="7938" algn="just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Zoned as: urban land.</a:t>
            </a:r>
          </a:p>
          <a:p>
            <a:pPr marL="7938" algn="just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Real properties on site: none</a:t>
            </a:r>
          </a:p>
          <a:p>
            <a:pPr marL="7938" eaLnBrk="1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</a:rPr>
              <a:t>Real properties title documents in place: no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1051560"/>
            <a:ext cx="732663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EEFC1A-47DE-4A7B-8263-2F228081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31763" y="161910"/>
            <a:ext cx="7191375" cy="5302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itchFamily="18" charset="0"/>
              </a:rPr>
              <a:t>Actual condition and topography</a:t>
            </a:r>
          </a:p>
        </p:txBody>
      </p:sp>
      <p:pic>
        <p:nvPicPr>
          <p:cNvPr id="5632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3" y="809830"/>
            <a:ext cx="5994717" cy="57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208" y="809830"/>
            <a:ext cx="5929312" cy="57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6A04BF-1BEB-4411-BD08-CAF7F6F8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7472" y="6521438"/>
            <a:ext cx="2743200" cy="365125"/>
          </a:xfrm>
        </p:spPr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523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>
          <a:xfrm>
            <a:off x="71059" y="214312"/>
            <a:ext cx="10515601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Actual infrastructure</a:t>
            </a:r>
          </a:p>
        </p:txBody>
      </p:sp>
      <p:sp>
        <p:nvSpPr>
          <p:cNvPr id="86018" name="Объект 3"/>
          <p:cNvSpPr>
            <a:spLocks noGrp="1"/>
          </p:cNvSpPr>
          <p:nvPr>
            <p:ph sz="half" idx="1"/>
          </p:nvPr>
        </p:nvSpPr>
        <p:spPr>
          <a:xfrm>
            <a:off x="177800" y="804863"/>
            <a:ext cx="6034088" cy="584835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i="1">
                <a:latin typeface="Times New Roman" panose="02020603050405020304" pitchFamily="18" charset="0"/>
              </a:rPr>
              <a:t>Utility lines</a:t>
            </a:r>
          </a:p>
        </p:txBody>
      </p:sp>
      <p:sp>
        <p:nvSpPr>
          <p:cNvPr id="86019" name="Объект 4"/>
          <p:cNvSpPr>
            <a:spLocks noGrp="1"/>
          </p:cNvSpPr>
          <p:nvPr>
            <p:ph sz="half" idx="2"/>
          </p:nvPr>
        </p:nvSpPr>
        <p:spPr>
          <a:xfrm>
            <a:off x="6346825" y="804863"/>
            <a:ext cx="5864225" cy="235585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i="1">
                <a:latin typeface="Times New Roman" panose="02020603050405020304" pitchFamily="18" charset="0"/>
              </a:rPr>
              <a:t>Transportation infrastructure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11912"/>
              </p:ext>
            </p:extLst>
          </p:nvPr>
        </p:nvGraphicFramePr>
        <p:xfrm>
          <a:off x="6416984" y="1113928"/>
          <a:ext cx="5597216" cy="27624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2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2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376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Distance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road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Type of surface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built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Condition/need for repair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65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Motorways and highways</a:t>
                      </a:r>
                      <a:endParaRPr kumimoji="0" lang="en-GB" sz="1000" b="1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asphalt concrete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Railroad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Orsha-Vostochnaya station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82298"/>
              </p:ext>
            </p:extLst>
          </p:nvPr>
        </p:nvGraphicFramePr>
        <p:xfrm>
          <a:off x="1" y="1113928"/>
          <a:ext cx="6282046" cy="53470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6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Water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Distance to connection point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 (well, centralised, drinking, non-potable)/Capacity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built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Condition/need for repair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0.30 km to 400 mm gate valve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5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Sewage system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 km to 400 mm gate valve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Telecommunications (communication lines, fibre optics)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FOCL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22" marR="8822" marT="88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Heat supply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possibility of connection to the heating network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" marR="8586" marT="8586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" marR="8586" marT="858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Gas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≈0.1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 MPa, dia. 300 mm, ≈2000 m</a:t>
                      </a:r>
                      <a:r>
                        <a:rPr kumimoji="0" lang="en-GB" sz="1000" u="none" strike="noStrike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/hour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72.50%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operational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78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Power supply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MW from sewing machines factory substation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required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86" marR="8586" marT="858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785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5-10 MW </a:t>
                      </a:r>
                      <a:r>
                        <a:rPr kumimoji="0" lang="ru-RU" sz="1000" u="none" strike="noStrik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“Orsha-Severnaya” substation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1953</a:t>
                      </a:r>
                      <a:endParaRPr kumimoji="0" lang="en-GB" sz="1000" u="none" strike="noStrike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required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9453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B65515-7DC5-4325-A7BD-567C0E57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348342"/>
            <a:ext cx="11022012" cy="3374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Potential infrastructure</a:t>
            </a:r>
            <a:br>
              <a:rPr dirty="0"/>
            </a:br>
            <a:endParaRPr lang="en-GB" sz="29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3600"/>
              </p:ext>
            </p:extLst>
          </p:nvPr>
        </p:nvGraphicFramePr>
        <p:xfrm>
          <a:off x="0" y="533193"/>
          <a:ext cx="12111989" cy="61907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7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01">
                  <a:extLst>
                    <a:ext uri="{9D8B030D-6E8A-4147-A177-3AD203B41FA5}">
                      <a16:colId xmlns:a16="http://schemas.microsoft.com/office/drawing/2014/main" val="1292998253"/>
                    </a:ext>
                  </a:extLst>
                </a:gridCol>
                <a:gridCol w="104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761">
                  <a:extLst>
                    <a:ext uri="{9D8B030D-6E8A-4147-A177-3AD203B41FA5}">
                      <a16:colId xmlns:a16="http://schemas.microsoft.com/office/drawing/2014/main" val="329325937"/>
                    </a:ext>
                  </a:extLst>
                </a:gridCol>
                <a:gridCol w="152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7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0706">
                <a:tc gridSpan="9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01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Required facilities and utilities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Possible capacity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Cost (approx.) (thousand BYN)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 to road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Possibility (source) of funding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</a:rPr>
                        <a:t>Inclusion in programmes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Water supply</a:t>
                      </a:r>
                    </a:p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water mains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0.30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20.0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Sewage system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sewage networks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0.80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Gas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</a:t>
                      </a:r>
                      <a:r>
                        <a:rPr kumimoji="0" lang="en-GB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MPa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high pressure gas pipeline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≈0.1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MPa, dia. 300 mm, ≈2000 m</a:t>
                      </a:r>
                      <a:r>
                        <a:rPr kumimoji="0" lang="en-GB" sz="1200" u="none" strike="noStrike" kern="1200" baseline="30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on a contractual basis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6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Heat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 possibility of connection to the heating network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914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Power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10kV switchgear cubicle at sewing machines factory substation - 2 units, 10kV cable</a:t>
                      </a:r>
                      <a:r>
                        <a:rPr kumimoji="0" lang="en-GB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line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- 2 units, 10/0.4 kV transformer substation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3.1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 MW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2150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2510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Reconstruction of “</a:t>
                      </a:r>
                      <a:r>
                        <a:rPr kumimoji="0" lang="en-GB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Orsha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-Severnaya” substation with replacement of 16 MVA and 25 MVA T-2 and T-3 power transformers with 40 MVA, installation of 10 kV switchgear cubicles at sewing machines factory substation - 2 units, 10 kV</a:t>
                      </a:r>
                      <a:r>
                        <a:rPr kumimoji="0" lang="en-GB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cable line - 2 units, 10/0.4 kV transformer substation (number to be determined by project)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4.2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minimum capacity – 5 MW, maximum capacity – 10 MW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7000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44766"/>
                  </a:ext>
                </a:extLst>
              </a:tr>
              <a:tr h="39809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Telecommunications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Installation of a fibre-optic 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2.5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FOC-2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16.5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Motorways and highways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repair of the access road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asphalt concrete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as per construction method statement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9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Railroad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9C308C-D92D-45F2-8D69-03945AC4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60713"/>
            <a:ext cx="2743200" cy="365125"/>
          </a:xfrm>
        </p:spPr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91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" y="423862"/>
            <a:ext cx="3932237" cy="530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latin typeface="Times New Roman" pitchFamily="18" charset="0"/>
              </a:rPr>
              <a:t>General information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7155180" y="688975"/>
            <a:ext cx="4816158" cy="60674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800" dirty="0">
                <a:latin typeface="Times New Roman" pitchFamily="18" charset="0"/>
              </a:rPr>
              <a:t>Area: 8.5 ha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800" dirty="0">
                <a:latin typeface="Times New Roman" pitchFamily="18" charset="0"/>
              </a:rPr>
              <a:t>Land user: Orsha District Executive Committee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800" dirty="0">
                <a:latin typeface="Times New Roman" pitchFamily="18" charset="0"/>
              </a:rPr>
              <a:t>Asset holder: none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800" dirty="0">
                <a:latin typeface="Times New Roman" pitchFamily="18" charset="0"/>
              </a:rPr>
              <a:t>Type of ownership: state-owned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800" dirty="0">
                <a:latin typeface="Times New Roman" pitchFamily="18" charset="0"/>
              </a:rPr>
              <a:t>Land title documents in place: no.</a:t>
            </a:r>
          </a:p>
          <a:p>
            <a:pPr algn="just"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GB" sz="1800" dirty="0">
                <a:latin typeface="Times New Roman" pitchFamily="18" charset="0"/>
              </a:rPr>
              <a:t>Legal regime: territory of FEZ “Vitebsk”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800" dirty="0">
                <a:latin typeface="Times New Roman" pitchFamily="18" charset="0"/>
              </a:rPr>
              <a:t>Zoned as: urban land.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800" dirty="0">
                <a:latin typeface="Times New Roman" pitchFamily="18" charset="0"/>
              </a:rPr>
              <a:t>Real properties on site: none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1800" dirty="0">
                <a:latin typeface="Times New Roman" pitchFamily="18" charset="0"/>
              </a:rPr>
              <a:t>Real properties title documents in place: no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" y="1032639"/>
            <a:ext cx="6903720" cy="572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54FCAA-6C11-4D37-A0A1-A35E1B55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CD1B22-029E-4D73-8C99-48595A59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" y="998528"/>
            <a:ext cx="6903720" cy="575787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>
          <a:xfrm>
            <a:off x="153989" y="381975"/>
            <a:ext cx="6797675" cy="530225"/>
          </a:xfrm>
        </p:spPr>
        <p:txBody>
          <a:bodyPr/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Restrictions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0498" y="1030112"/>
            <a:ext cx="4110990" cy="3127692"/>
          </a:xfrm>
          <a:ln>
            <a:solidFill>
              <a:schemeClr val="bg1"/>
            </a:solidFill>
          </a:ln>
        </p:spPr>
        <p:txBody>
          <a:bodyPr rtlCol="0">
            <a:normAutofit fontScale="25000" lnSpcReduction="20000"/>
          </a:bodyPr>
          <a:lstStyle/>
          <a:p>
            <a:pPr marL="0"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lang="en-GB" sz="6400" dirty="0">
                <a:latin typeface="Times New Roman" panose="02020603050405020304" pitchFamily="18" charset="0"/>
              </a:rPr>
              <a:t>Sanitary protection zone: 50-100 metres</a:t>
            </a:r>
          </a:p>
          <a:p>
            <a:pPr marL="0"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endParaRPr lang="en-GB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lang="en-GB" sz="6400" dirty="0">
                <a:latin typeface="Times New Roman" panose="02020603050405020304" pitchFamily="18" charset="0"/>
              </a:rPr>
              <a:t>Encumbrances: in natural areas subject to special protection (in the zone of sanitary protection of a water body used for household and drinking water supply, in the zone of sanitary protection in water intake areas)</a:t>
            </a:r>
          </a:p>
          <a:p>
            <a:pPr marL="0"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lang="en-GB" sz="6400" dirty="0">
                <a:latin typeface="Times New Roman" panose="02020603050405020304" pitchFamily="18" charset="0"/>
              </a:rPr>
              <a:t>in the electrical grid exclusion zones</a:t>
            </a:r>
          </a:p>
          <a:p>
            <a:pPr marL="0" algn="just" eaLnBrk="1" fontAlgn="auto" hangingPunct="1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defRPr/>
            </a:pPr>
            <a:r>
              <a:rPr lang="en-GB" sz="6400" dirty="0">
                <a:latin typeface="Times New Roman" panose="02020603050405020304" pitchFamily="18" charset="0"/>
              </a:rPr>
              <a:t>Environmental restrictions: none.</a:t>
            </a: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0498" y="4371020"/>
            <a:ext cx="4259580" cy="12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imes New Roman" panose="02020603050405020304" pitchFamily="18" charset="0"/>
              </a:rPr>
              <a:t>Possible uses: </a:t>
            </a:r>
          </a:p>
          <a:p>
            <a:pPr fontAlgn="auto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imes New Roman" panose="02020603050405020304" pitchFamily="18" charset="0"/>
              </a:rPr>
              <a:t>for the construction and maintenance of a commercial, administrative and ancillary services facility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9" y="1182233"/>
            <a:ext cx="7206932" cy="548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80973C-941B-4891-9030-43CBBE00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79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8200" y="854012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organisational expenses</a:t>
            </a: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0238192"/>
              </p:ext>
            </p:extLst>
          </p:nvPr>
        </p:nvGraphicFramePr>
        <p:xfrm>
          <a:off x="838200" y="1941513"/>
          <a:ext cx="10240963" cy="3990658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7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Pos.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</a:t>
                      </a:r>
                      <a:br/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thousand BYN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 of land allocation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Preparing an urban planning certificate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accordance with the project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local budget, with subsequent reimbursement of costs by investor</a:t>
                      </a:r>
                      <a:endParaRPr kumimoji="0" lang="en-GB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organisational expenses: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        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thousand BYN</a:t>
                      </a:r>
                      <a:r>
                        <a:t>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2A335A-77B4-45A5-A8B9-E8EFC67D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49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Connecting to infrastructure</a:t>
            </a: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6821233"/>
              </p:ext>
            </p:extLst>
          </p:nvPr>
        </p:nvGraphicFramePr>
        <p:xfrm>
          <a:off x="243840" y="1059421"/>
          <a:ext cx="11704320" cy="5379129"/>
        </p:xfrm>
        <a:graphic>
          <a:graphicData uri="http://schemas.openxmlformats.org/drawingml/2006/table">
            <a:tbl>
              <a:tblPr/>
              <a:tblGrid>
                <a:gridCol w="68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8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Pos.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thousand BYN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 supply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Electrical grid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1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 MW)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449159"/>
                  </a:ext>
                </a:extLst>
              </a:tr>
              <a:tr h="57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2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 MW)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964341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Telecommunications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Motorway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Sewage system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Water supply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infrastructure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1: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2,842.5 thousand BYN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2: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7,165.2 thousand BYN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overall costs: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1: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2,468.5 thousand BYN</a:t>
                      </a:r>
                      <a:r>
                        <a:rPr dirty="0"/>
                        <a:t>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Option 2: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7,692.5 thousand BYN </a:t>
                      </a:r>
                      <a:r>
                        <a:rPr kumimoji="0" lang="en-GB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45F515-08D6-4297-BCAC-BC073E96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3274" y="6347745"/>
            <a:ext cx="2743200" cy="365125"/>
          </a:xfrm>
        </p:spPr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030531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6" y="212756"/>
            <a:ext cx="6926580" cy="530225"/>
          </a:xfrm>
        </p:spPr>
        <p:txBody>
          <a:bodyPr>
            <a:normAutofit/>
          </a:bodyPr>
          <a:lstStyle/>
          <a:p>
            <a:r>
              <a:rPr b="1" dirty="0" lang="en-GB" sz="2400">
                <a:latin charset="0" pitchFamily="18" typeface="Times New Roman"/>
              </a:rPr>
              <a:t>Actual condition and topography</a:t>
            </a:r>
          </a:p>
        </p:txBody>
      </p:sp>
      <p:pic>
        <p:nvPicPr>
          <p:cNvPr id="5" name="Рисунок 4"/>
          <p:cNvPicPr>
            <a:picLocks noChangeArrowheads="1" noChangeAspect="1"/>
          </p:cNvPicPr>
          <p:nvPr/>
        </p:nvPicPr>
        <p:blipFill rotWithShape="1">
          <a:blip r:embed="rId2">
            <a:lum bright="32000" contrast="28000"/>
          </a:blip>
          <a:srcRect b="134" t="160"/>
          <a:stretch/>
        </p:blipFill>
        <p:spPr bwMode="auto">
          <a:xfrm>
            <a:off x="6861175" y="794611"/>
            <a:ext cx="5258398" cy="573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/>
          <p:cNvPicPr>
            <a:picLocks noChangeArrowheads="1" noChangeAspect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72428" y="794611"/>
            <a:ext cx="6739535" cy="573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0035CA3-FE8D-46EF-A6D3-EF77D19E18F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8610600" y="6526057"/>
            <a:ext cx="2743200" cy="365125"/>
          </a:xfrm>
        </p:spPr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5</a:t>
            </a:fld>
            <a:endParaRPr dirty="0" lang="en-GB"/>
          </a:p>
        </p:txBody>
      </p:sp>
    </p:spTree>
    <p:extLst>
      <p:ext uri="{BB962C8B-B14F-4D97-AF65-F5344CB8AC3E}">
        <p14:creationId xmlns:p14="http://schemas.microsoft.com/office/powerpoint/2010/main" val="84584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3987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Actual infrastructure</a:t>
            </a:r>
          </a:p>
        </p:txBody>
      </p:sp>
      <p:sp>
        <p:nvSpPr>
          <p:cNvPr id="26626" name="Объект 3"/>
          <p:cNvSpPr>
            <a:spLocks noGrp="1"/>
          </p:cNvSpPr>
          <p:nvPr>
            <p:ph sz="half" idx="1"/>
          </p:nvPr>
        </p:nvSpPr>
        <p:spPr>
          <a:xfrm>
            <a:off x="0" y="454479"/>
            <a:ext cx="6281738" cy="540203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dirty="0">
                <a:latin typeface="Times New Roman" panose="02020603050405020304" pitchFamily="18" charset="0"/>
              </a:rPr>
              <a:t>Utility lines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sz="1400" dirty="0">
              <a:latin typeface="Times New Roman" panose="02020603050405020304" pitchFamily="18" charset="0"/>
            </a:endParaRPr>
          </a:p>
        </p:txBody>
      </p:sp>
      <p:sp>
        <p:nvSpPr>
          <p:cNvPr id="26627" name="Объект 4"/>
          <p:cNvSpPr>
            <a:spLocks noGrp="1"/>
          </p:cNvSpPr>
          <p:nvPr>
            <p:ph sz="half" idx="2"/>
          </p:nvPr>
        </p:nvSpPr>
        <p:spPr>
          <a:xfrm>
            <a:off x="6376988" y="465364"/>
            <a:ext cx="5815012" cy="245200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1400" dirty="0">
                <a:latin typeface="Times New Roman" panose="02020603050405020304" pitchFamily="18" charset="0"/>
              </a:rPr>
              <a:t>Transportation infrastructure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36079"/>
              </p:ext>
            </p:extLst>
          </p:nvPr>
        </p:nvGraphicFramePr>
        <p:xfrm>
          <a:off x="0" y="700194"/>
          <a:ext cx="6282090" cy="51502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3513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Distance to connection point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Type (well, centralised, drinking, non-potable)/Capacity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built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Condition/need for repair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Water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1) 0.01 km to 150 mm gate valve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2) 0.10 km to 400 mm gate valve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31 %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3) 0.15 km to 250 mm gate valve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Sewage system</a:t>
                      </a:r>
                      <a:endParaRPr lang="en-GB" sz="1000" b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0.8 km to 400 mm gate valve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Centralised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satisfactory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Heat</a:t>
                      </a:r>
                      <a:r>
                        <a:rPr sz="10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≈1.1km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D=530 mm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possibility of connection to the heating network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Telecommunications (communication lines, fibre optics)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2.5 km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FOCL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575">
                <a:tc>
                  <a:txBody>
                    <a:bodyPr/>
                    <a:lstStyle/>
                    <a:p>
                      <a:pPr algn="ctr" fontAlgn="ctr"/>
                      <a:r>
                        <a:rPr sz="1000">
                          <a:latin typeface="Times New Roman" pitchFamily="18" charset="0"/>
                          <a:cs typeface="Times New Roman" pitchFamily="18" charset="0"/>
                        </a:rPr>
                        <a:t>Gas </a:t>
                      </a:r>
                      <a:r>
                        <a:rPr kumimoji="0" lang="ru-RU" sz="1000" b="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supply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≈0.5 km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0.3 MPa, dia. 325 m, ≈2500 m</a:t>
                      </a:r>
                      <a:r>
                        <a:rPr lang="ru-RU" sz="1000" u="none" strike="noStrike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/hour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72.5 %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operational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750"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supply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km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MW from sewing machines factory substation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not required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750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km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5-10 MW </a:t>
                      </a:r>
                      <a:r>
                        <a:rPr kumimoji="0" lang="ru-RU" sz="1000" u="none" strike="noStrik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1000" u="none" strike="noStrik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Orsha</a:t>
                      </a: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Severnaya”</a:t>
                      </a: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u="none" strike="noStrike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Substation</a:t>
                      </a:r>
                      <a:endParaRPr kumimoji="0" lang="en-US" sz="10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1953</a:t>
                      </a:r>
                      <a:endParaRPr kumimoji="0" lang="en-US" sz="10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1000 %</a:t>
                      </a:r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required</a:t>
                      </a:r>
                    </a:p>
                    <a:p>
                      <a:pPr marL="0" algn="ctr" rtl="0" eaLnBrk="1" fontAlgn="ctr" latinLnBrk="0" hangingPunct="1"/>
                      <a:endParaRPr kumimoji="0" lang="en-GB" sz="10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0683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62200"/>
              </p:ext>
            </p:extLst>
          </p:nvPr>
        </p:nvGraphicFramePr>
        <p:xfrm>
          <a:off x="6377049" y="711529"/>
          <a:ext cx="5814951" cy="22009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0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Motorways and highways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Distance to road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Type of surface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built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Depreciation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Condition/need for repair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0.1 km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asphalt concrete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//-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//-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//-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Railroad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2E34B1-6C5E-4C73-9E6D-1CACDB2A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-1" y="285114"/>
            <a:ext cx="11022012" cy="606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700" b="1" dirty="0">
                <a:latin typeface="Times New Roman" panose="02020603050405020304" pitchFamily="18" charset="0"/>
              </a:rPr>
              <a:t>Potential infrastructure</a:t>
            </a:r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07195"/>
              </p:ext>
            </p:extLst>
          </p:nvPr>
        </p:nvGraphicFramePr>
        <p:xfrm>
          <a:off x="-1" y="860079"/>
          <a:ext cx="12192002" cy="57386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6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7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5064">
                <a:tc gridSpan="8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Required facilities and utilities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Possible capacity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Cost (approx.) (thousand BYN)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Distance to road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Possibility (source) of funding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</a:rPr>
                        <a:t>Inclusion in programmes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Water supply</a:t>
                      </a:r>
                    </a:p>
                    <a:p>
                      <a:pPr marL="0" algn="ctr" rtl="0" eaLnBrk="1" fontAlgn="ctr" latinLnBrk="0" hangingPunct="1"/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Sewage system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sewage networks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0.8 km</a:t>
                      </a:r>
                      <a:endParaRPr kumimoji="0" lang="en-GB" sz="12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20.0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0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Gas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 medium-pressure gas pipeline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≈0.5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0.3 MPa, dia. 325 m, ≈2500 m</a:t>
                      </a:r>
                      <a:r>
                        <a:rPr kumimoji="0" lang="en-GB" sz="12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/hour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on a contractual basis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Heat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 possibility of connection to the heating network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≈1.1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90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Power supply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10kV switchgear cubicle at sewing machines factory substation - 2 units, 10 kV cable line- 2 units, 10/0.4 kV transformer substation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3 MW 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2150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616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Reconstruction of “</a:t>
                      </a:r>
                      <a:r>
                        <a:rPr kumimoji="0" lang="en-GB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Orsha</a:t>
                      </a:r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-Severnaya” substation with replacement of 16 MVA and 25 MVA T-2 and T-3 power transformers with 40 MVA, installation of 10 kV switchgear cubicles at sewing machines factory substation - 2 units, 10 kV cable line - 2 units, 10/0.4 kV transformer substation (number to be determined by project)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4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minimum capacity - 5MW, maximum capacity - 10MW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6900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 accordance with the project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44766"/>
                  </a:ext>
                </a:extLst>
              </a:tr>
              <a:tr h="4795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Telecommunications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installation of a fibre-optic line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2.5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FOC-2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16.5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6m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Motorways and highways</a:t>
                      </a: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repair of the access road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0.1 km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asphalt concrete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23.7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as per construction method statement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investor funding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kumimoji="0"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8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Railroad</a:t>
                      </a: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</a:rPr>
                        <a:t>none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" marR="6517" marT="65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59FBB9-11DD-40FC-AC00-50AD4E07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21620"/>
            <a:ext cx="2743200" cy="365125"/>
          </a:xfrm>
        </p:spPr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91440" y="455136"/>
            <a:ext cx="6178550" cy="5302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Restrictions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4873" y="985361"/>
            <a:ext cx="4865687" cy="2903537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1600" dirty="0">
                <a:latin typeface="Times New Roman" panose="02020603050405020304" pitchFamily="18" charset="0"/>
              </a:rPr>
              <a:t>Protection zones: 35kV overhead line Orsha-Severnaya - rail welding plant (15 metres from outermost cable)</a:t>
            </a:r>
          </a:p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                                                                                                               </a:t>
            </a:r>
          </a:p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1600" dirty="0">
                <a:latin typeface="Times New Roman" panose="02020603050405020304" pitchFamily="18" charset="0"/>
              </a:rPr>
              <a:t>Encumbrances: 3rd zone of sanitary protection for water bodies used for household and drinking water supply; partially water protection zone of the </a:t>
            </a:r>
            <a:r>
              <a:rPr lang="en-GB" sz="1600" dirty="0" err="1">
                <a:latin typeface="Times New Roman" panose="02020603050405020304" pitchFamily="18" charset="0"/>
              </a:rPr>
              <a:t>Orshitsa</a:t>
            </a:r>
            <a:r>
              <a:rPr lang="en-GB" sz="1600" dirty="0">
                <a:latin typeface="Times New Roman" panose="02020603050405020304" pitchFamily="18" charset="0"/>
              </a:rPr>
              <a:t> River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1600" dirty="0">
                <a:latin typeface="Times New Roman" panose="02020603050405020304" pitchFamily="18" charset="0"/>
              </a:rPr>
              <a:t>Environmental restrictions: water protection zone of the </a:t>
            </a:r>
            <a:r>
              <a:rPr lang="en-GB" sz="1600" dirty="0" err="1">
                <a:latin typeface="Times New Roman" panose="02020603050405020304" pitchFamily="18" charset="0"/>
              </a:rPr>
              <a:t>Orshitsa</a:t>
            </a:r>
            <a:r>
              <a:rPr lang="en-GB" sz="1600" dirty="0">
                <a:latin typeface="Times New Roman" panose="02020603050405020304" pitchFamily="18" charset="0"/>
              </a:rPr>
              <a:t> River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6313" y="4302760"/>
            <a:ext cx="4865687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imes New Roman" panose="02020603050405020304" pitchFamily="18" charset="0"/>
              </a:rPr>
              <a:t>Possible uses: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GB" sz="1600" dirty="0">
                <a:latin typeface="Times New Roman" panose="02020603050405020304" pitchFamily="18" charset="0"/>
              </a:rPr>
              <a:t>construction and maintenance of industrial facilities (sanitary protection zone of 50-100 m), petrol stations, service stations, warehousing and storage activities, administrative and ancillary services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245393"/>
            <a:ext cx="5961697" cy="538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584D4D-2C5F-4322-BA7F-5C46F224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96ED-C86A-4279-8074-5885F4B9F059}" type="slidenum">
              <a:rPr lang="x-none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8200" y="745371"/>
            <a:ext cx="105156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Times New Roman" panose="02020603050405020304" pitchFamily="18" charset="0"/>
              </a:rPr>
              <a:t>Financial section: organisational expenses</a:t>
            </a: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71194"/>
              </p:ext>
            </p:extLst>
          </p:nvPr>
        </p:nvGraphicFramePr>
        <p:xfrm>
          <a:off x="838200" y="1516896"/>
          <a:ext cx="10240963" cy="253619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Pos.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Cost, </a:t>
                      </a:r>
                      <a:br/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thousand BYN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 of land allocation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Investor funding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Preparing an urban planning certificate in accordance with the project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local budget, with subsequent reimbursement of costs by investor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organisational expenses: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         </a:t>
                      </a: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GB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estimated by the project</a:t>
                      </a:r>
                      <a:endParaRPr kumimoji="0" lang="en-GB" sz="16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61D498-193B-4864-A117-DDBC7B5D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39B-2946-4368-8460-519A8AB455C5}" type="slidenum">
              <a:rPr lang="x-none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</TotalTime>
  <Words>3602</Words>
  <Application>Microsoft Office PowerPoint</Application>
  <PresentationFormat>Широкоэкранный</PresentationFormat>
  <Paragraphs>1140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Cambria</vt:lpstr>
      <vt:lpstr>Georgia</vt:lpstr>
      <vt:lpstr>Times New Roman</vt:lpstr>
      <vt:lpstr>Тема Office</vt:lpstr>
      <vt:lpstr>Презентация PowerPoint</vt:lpstr>
      <vt:lpstr>Plan of sites location</vt:lpstr>
      <vt:lpstr>Site No.1 Orsha, Pogranichnaya Street,  39a Mira Street </vt:lpstr>
      <vt:lpstr>General information</vt:lpstr>
      <vt:lpstr>Actual condition and topography</vt:lpstr>
      <vt:lpstr>Actual infrastructure</vt:lpstr>
      <vt:lpstr>Potential infrastructure</vt:lpstr>
      <vt:lpstr>Restrictions</vt:lpstr>
      <vt:lpstr>Financial section: organisational expenses</vt:lpstr>
      <vt:lpstr>Financial section: Connecting to infrastructure</vt:lpstr>
      <vt:lpstr>Site No.2 Orsha, 17 Vostochny Lane  (near “Legmash” Plant ) </vt:lpstr>
      <vt:lpstr>General information</vt:lpstr>
      <vt:lpstr>Actual condition and topography</vt:lpstr>
      <vt:lpstr>Actual infrastructure</vt:lpstr>
      <vt:lpstr>Potential infrastructure </vt:lpstr>
      <vt:lpstr>Restrictions</vt:lpstr>
      <vt:lpstr>Financial section: organisational expenses</vt:lpstr>
      <vt:lpstr>Financial section: Connecting to infrastructure</vt:lpstr>
      <vt:lpstr>Site No. 3 Orsha, 238 Lenina Street </vt:lpstr>
      <vt:lpstr>General information</vt:lpstr>
      <vt:lpstr>Actual condition and topography</vt:lpstr>
      <vt:lpstr>Actual infrastructure</vt:lpstr>
      <vt:lpstr>Potential infrastructure </vt:lpstr>
      <vt:lpstr>Restrictions</vt:lpstr>
      <vt:lpstr>Financial section: organisational expenses</vt:lpstr>
      <vt:lpstr>Financial section: Connecting to infrastructure</vt:lpstr>
      <vt:lpstr>Site No. 4 Orsha, 214 Lenina Street</vt:lpstr>
      <vt:lpstr>General information</vt:lpstr>
      <vt:lpstr>Actual condition and topography</vt:lpstr>
      <vt:lpstr>Actual infrastructure</vt:lpstr>
      <vt:lpstr>Potential infrastructure </vt:lpstr>
      <vt:lpstr>Restrictions</vt:lpstr>
      <vt:lpstr>Financial section: organisational expenses</vt:lpstr>
      <vt:lpstr>Financial section: Connecting to infrastructure</vt:lpstr>
      <vt:lpstr>Site No. 5  Orsha, Pogranichnaya Street</vt:lpstr>
      <vt:lpstr>General information</vt:lpstr>
      <vt:lpstr>Actual condition and topography</vt:lpstr>
      <vt:lpstr>Actual infrastructure</vt:lpstr>
      <vt:lpstr>Potential infrastructure </vt:lpstr>
      <vt:lpstr>Restrictions</vt:lpstr>
      <vt:lpstr>Financial section: organisational expenses</vt:lpstr>
      <vt:lpstr>Financial section: Connecting to infrastructure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User</cp:lastModifiedBy>
  <cp:revision>262</cp:revision>
  <cp:lastPrinted>2022-03-30T17:10:25Z</cp:lastPrinted>
  <dcterms:created xsi:type="dcterms:W3CDTF">2022-02-28T06:52:00Z</dcterms:created>
  <dcterms:modified xsi:type="dcterms:W3CDTF">2023-06-19T08:20:51Z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1125853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