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vnd.ms-photo" Extension="wdp"/>
  <Default ContentType="video/x-ms-wmv" Extension="wmv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85" r:id="rId5"/>
    <p:sldId id="258" r:id="rId6"/>
    <p:sldId id="259" r:id="rId7"/>
    <p:sldId id="260" r:id="rId8"/>
    <p:sldId id="281" r:id="rId9"/>
    <p:sldId id="262" r:id="rId10"/>
    <p:sldId id="263" r:id="rId11"/>
    <p:sldId id="264" r:id="rId12"/>
    <p:sldId id="266" r:id="rId13"/>
    <p:sldId id="282" r:id="rId14"/>
    <p:sldId id="267" r:id="rId15"/>
    <p:sldId id="268" r:id="rId16"/>
    <p:sldId id="269" r:id="rId17"/>
    <p:sldId id="270" r:id="rId18"/>
    <p:sldId id="286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3" r:id="rId3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5" d="100"/>
          <a:sy n="135" d="100"/>
        </p:scale>
        <p:origin x="84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1.wmv" Type="http://schemas.openxmlformats.org/officeDocument/2006/relationships/video"/><Relationship Id="rId1" Target="../media/media1.wmv" Type="http://schemas.microsoft.com/office/2007/relationships/media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2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"/>
            <a:ext cx="3719072" cy="5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059832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812652" y="1029877"/>
            <a:ext cx="4695463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ИНФОРМАЦИОННАЯ ГИГИЕНА: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32242" y="1501537"/>
            <a:ext cx="3420380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КАК НЕ СТАТЬ ЖЕРТВОЙ ДЕЗИНФОРМАЦИИ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401870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851920" y="2715766"/>
            <a:ext cx="4500500" cy="129266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500"/>
              <a:t>Единый день </a:t>
            </a:r>
            <a:br>
              <a:rPr b="1" dirty="0" lang="ru-RU" sz="2500"/>
            </a:br>
            <a:r>
              <a:rPr b="1" dirty="0" lang="ru-RU" sz="2500"/>
              <a:t>информирования населения </a:t>
            </a:r>
            <a:br>
              <a:rPr b="1" dirty="0" lang="ru-RU" sz="2500"/>
            </a:br>
            <a:r>
              <a:rPr b="1" dirty="0" lang="ru-RU" sz="2500"/>
              <a:t>август 2024 г.</a:t>
            </a:r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272995" y="1025317"/>
            <a:ext cx="5837958" cy="3346632"/>
            <a:chOff x="272995" y="1025317"/>
            <a:chExt cx="5837958" cy="334663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923941" y="1743418"/>
              <a:ext cx="4644721" cy="2628531"/>
            </a:xfrm>
            <a:prstGeom prst="rect">
              <a:avLst/>
            </a:prstGeom>
            <a:solidFill>
              <a:srgbClr val="182C7F">
                <a:alpha val="80000"/>
              </a:srgb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5344" y="1954361"/>
              <a:ext cx="424796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Европа – это "сад", </a:t>
              </a:r>
              <a:b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 окружающий её мир – "джунгли", способные вторгнуться в хорошо отлаженный европейский механизм…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2995" y="1025317"/>
              <a:ext cx="84262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0" b="1" i="1" dirty="0">
                  <a:solidFill>
                    <a:schemeClr val="bg1"/>
                  </a:solidFill>
                </a:rPr>
                <a:t>“</a:t>
              </a:r>
              <a:endParaRPr lang="ru-RU" sz="16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0800000">
              <a:off x="5091382" y="1654278"/>
              <a:ext cx="101957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0" b="1" i="1" dirty="0">
                  <a:solidFill>
                    <a:schemeClr val="bg1"/>
                  </a:solidFill>
                </a:rPr>
                <a:t>“</a:t>
              </a:r>
              <a:endParaRPr lang="ru-RU" sz="16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15596" y="3651870"/>
              <a:ext cx="3875785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Глава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евродипломатии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Жозеп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Боррель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2022 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895775"/>
      </p:ext>
    </p:extLst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1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2629"/>
            <a:ext cx="379696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771550"/>
            <a:ext cx="5173356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35896" y="843558"/>
            <a:ext cx="4695463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4000">
                <a:solidFill>
                  <a:schemeClr val="bg1"/>
                </a:solidFill>
              </a:rPr>
              <a:t>ФЕЙК</a:t>
            </a:r>
            <a:r>
              <a:rPr dirty="0" lang="ru-RU" sz="2400">
                <a:solidFill>
                  <a:schemeClr val="bg1"/>
                </a:solidFill>
              </a:rPr>
              <a:t> </a:t>
            </a:r>
            <a:r>
              <a:rPr dirty="0" i="1" lang="ru-RU">
                <a:solidFill>
                  <a:schemeClr val="bg1"/>
                </a:solidFill>
              </a:rPr>
              <a:t>(от англ. </a:t>
            </a:r>
            <a:r>
              <a:rPr dirty="0" i="1" lang="en-US">
                <a:solidFill>
                  <a:schemeClr val="bg1"/>
                </a:solidFill>
              </a:rPr>
              <a:t>fake</a:t>
            </a:r>
            <a:r>
              <a:rPr dirty="0" i="1" lang="ru-RU">
                <a:solidFill>
                  <a:schemeClr val="bg1"/>
                </a:solidFill>
              </a:rPr>
              <a:t> – «</a:t>
            </a:r>
            <a:r>
              <a:rPr dirty="0" i="1" lang="be-BY">
                <a:solidFill>
                  <a:schemeClr val="bg1"/>
                </a:solidFill>
              </a:rPr>
              <a:t>подделка</a:t>
            </a:r>
            <a:r>
              <a:rPr dirty="0" i="1" lang="ru-RU">
                <a:solidFill>
                  <a:schemeClr val="bg1"/>
                </a:solidFill>
              </a:rPr>
              <a:t>»</a:t>
            </a:r>
            <a:r>
              <a:rPr dirty="0" i="1" lang="be-BY">
                <a:solidFill>
                  <a:schemeClr val="bg1"/>
                </a:solidFill>
              </a:rPr>
              <a:t>)</a:t>
            </a:r>
            <a:r>
              <a:rPr dirty="0" lang="be-BY">
                <a:solidFill>
                  <a:schemeClr val="bg1"/>
                </a:solidFill>
              </a:rPr>
              <a:t> </a:t>
            </a:r>
            <a:endParaRPr b="1" dirty="0" lang="ru-RU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5485" y="1429529"/>
            <a:ext cx="4675873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be-BY" sz="2000">
                <a:solidFill>
                  <a:schemeClr val="bg1"/>
                </a:solidFill>
              </a:rPr>
              <a:t>ложная </a:t>
            </a:r>
            <a:r>
              <a:rPr dirty="0" lang="ru-RU" sz="2000">
                <a:solidFill>
                  <a:schemeClr val="bg1"/>
                </a:solidFill>
              </a:rPr>
              <a:t>либо вводящая в заблуждение информация, которая выдается за реальную</a:t>
            </a:r>
            <a:endParaRPr b="1" dirty="0" lang="ru-RU" sz="200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696052" y="2715766"/>
            <a:ext cx="1996545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800"/>
              <a:t>НА</a:t>
            </a:r>
            <a:r>
              <a:rPr b="1" dirty="0" lang="ru-RU" sz="6000"/>
              <a:t>70%</a:t>
            </a:r>
            <a:endParaRPr b="1" dirty="0" lang="ru-RU" sz="600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5511" y="358398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dirty="0" lang="ru-RU"/>
              <a:t>«утки», </a:t>
            </a:r>
            <a:r>
              <a:rPr dirty="0" err="1" lang="ru-RU"/>
              <a:t>фейки</a:t>
            </a:r>
            <a:r>
              <a:rPr dirty="0" lang="ru-RU"/>
              <a:t>, ложь и клевета распространяются быстрее истины </a:t>
            </a:r>
          </a:p>
          <a:p>
            <a:r>
              <a:rPr dirty="0" lang="ru-RU"/>
              <a:t>(по оценкам зарубежных экспертов)</a:t>
            </a:r>
          </a:p>
        </p:txBody>
      </p:sp>
    </p:spTree>
    <p:extLst>
      <p:ext uri="{BB962C8B-B14F-4D97-AF65-F5344CB8AC3E}">
        <p14:creationId xmlns:p14="http://schemas.microsoft.com/office/powerpoint/2010/main" val="883303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36673"/>
            <a:ext cx="7092280" cy="1879293"/>
          </a:xfrm>
          <a:prstGeom prst="rect">
            <a:avLst/>
          </a:prstGeom>
          <a:solidFill>
            <a:srgbClr val="182C7F">
              <a:alpha val="81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2038" y="2904996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787774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ЗАДАЧА СОЗДАТЕЛЕЙ ФЕЙКА: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3567" y="3238430"/>
            <a:ext cx="65552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«перехват» информационной повестки </a:t>
            </a:r>
            <a:b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власти, у государственных СМИ, у субъектов гражданского общества и «замыкание» ее на себя</a:t>
            </a:r>
          </a:p>
        </p:txBody>
      </p:sp>
    </p:spTree>
    <p:extLst>
      <p:ext uri="{BB962C8B-B14F-4D97-AF65-F5344CB8AC3E}">
        <p14:creationId xmlns:p14="http://schemas.microsoft.com/office/powerpoint/2010/main" val="3929581315"/>
      </p:ext>
    </p:extLst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 noChangeAspect="1"/>
          </p:cNvPicPr>
          <p:nvPr/>
        </p:nvPicPr>
        <p:blipFill>
          <a:blip cstate="screen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771550"/>
            <a:ext cx="24112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Пример информационной войны.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dirty="0" i="1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Фрагмент </a:t>
            </a:r>
            <a:br>
              <a:rPr dirty="0" i="1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dirty="0" i="1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из российского сериала</a:t>
            </a:r>
          </a:p>
        </p:txBody>
      </p:sp>
      <p:pic>
        <p:nvPicPr>
          <p:cNvPr id="3" name="Информационная война_ как это делается2.wmv">
            <a:hlinkClick action="ppaction://media" r:id="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31"/>
          <a:stretch>
            <a:fillRect/>
          </a:stretch>
        </p:blipFill>
        <p:spPr>
          <a:xfrm>
            <a:off x="2731736" y="524933"/>
            <a:ext cx="5008616" cy="348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75130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6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"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9"/>
          <a:stretch/>
        </p:blipFill>
        <p:spPr bwMode="auto">
          <a:xfrm>
            <a:off x="0" y="-1"/>
            <a:ext cx="2963333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фон.jpg" id="19" name="Picture 3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809480" y="446938"/>
            <a:ext cx="5461388" cy="11887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419872" y="810458"/>
            <a:ext cx="448417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РЕКОМЕНДАЦИИ РОДИТЕЛЯМ:</a:t>
            </a:r>
            <a:endParaRPr dirty="0" lang="ru-RU" sz="24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61508" y="670526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19871" y="1851670"/>
            <a:ext cx="5256585" cy="32162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defTabSz="684000" fontAlgn="base"/>
            <a:r>
              <a:rPr dirty="0" lang="ru-RU" sz="1400"/>
              <a:t>храните имена пользователей и пароли в безопасности;</a:t>
            </a:r>
          </a:p>
          <a:p>
            <a:pPr fontAlgn="base"/>
            <a:endParaRPr dirty="0" lang="ru-RU" sz="1400"/>
          </a:p>
          <a:p>
            <a:pPr fontAlgn="base">
              <a:lnSpc>
                <a:spcPct val="50000"/>
              </a:lnSpc>
            </a:pPr>
            <a:r>
              <a:rPr dirty="0" lang="ru-RU" sz="1400"/>
              <a:t>периодически меняйте пароли;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не разглашайте личную информацию о себе и детях в Интернете, которая могла бы помочь интернет-хищникам найти ваших детей;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будьте внимательны в социальных сетях. Напомните детям, что все опубликованное в Интернете сразу становится общедоступным; 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объясните опасность передачи </a:t>
            </a:r>
            <a:r>
              <a:rPr dirty="0" err="1" lang="ru-RU" sz="1400"/>
              <a:t>геоданных</a:t>
            </a:r>
            <a:r>
              <a:rPr dirty="0" lang="ru-RU" sz="1400"/>
              <a:t>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создайте совместно с детьми список правил использования Интернета;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02287" y="194310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02287" y="226314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2287" y="266954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02287" y="329946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02287" y="4171089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41528" y="461951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316"/>
      </p:ext>
    </p:extLst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22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325226" y="3795886"/>
            <a:ext cx="5818774" cy="8731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 sz="1600"/>
          </a:p>
        </p:txBody>
      </p:sp>
      <p:pic>
        <p:nvPicPr>
          <p:cNvPr id="29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9"/>
          <a:stretch/>
        </p:blipFill>
        <p:spPr bwMode="auto">
          <a:xfrm>
            <a:off x="0" y="-1"/>
            <a:ext cx="2963333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19871" y="457783"/>
            <a:ext cx="5256585" cy="418576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fontAlgn="base"/>
            <a:r>
              <a:rPr dirty="0" lang="ru-RU" sz="1400"/>
              <a:t>используйте одинаковые правила при общении онлайн и лично;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научите детей тому, что к онлайн и к личному общению применимы одни и те же правила;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установите родительский контроль;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используйте антивирусные программы на всех устройствах;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расскажите о существовании фальшивых рекламных объявлений;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объясните детям об опасности личных встреч с незнакомцами;</a:t>
            </a:r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периодически смотрите истории поиска в Интернете</a:t>
            </a:r>
          </a:p>
          <a:p>
            <a:pPr fontAlgn="base"/>
            <a:endParaRPr dirty="0" lang="ru-RU" sz="1400"/>
          </a:p>
          <a:p>
            <a:pPr fontAlgn="base"/>
            <a:endParaRPr dirty="0" lang="ru-RU" sz="1400"/>
          </a:p>
          <a:p>
            <a:pPr fontAlgn="base"/>
            <a:r>
              <a:rPr dirty="0" lang="ru-RU" sz="1400"/>
              <a:t>Продемонстрируйте детям максимальную открытость </a:t>
            </a:r>
            <a:br>
              <a:rPr dirty="0" lang="ru-RU" sz="1400"/>
            </a:br>
            <a:r>
              <a:rPr dirty="0" lang="ru-RU" sz="1400"/>
              <a:t>при отслеживании их действий в Интернете, </a:t>
            </a:r>
            <a:br>
              <a:rPr dirty="0" lang="ru-RU" sz="1400"/>
            </a:br>
            <a:r>
              <a:rPr dirty="0" lang="ru-RU" sz="1400"/>
              <a:t>чтобы они не ощущали, что за ними шпионят.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02287" y="497225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02287" y="9421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2287" y="163564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02287" y="199568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02287" y="2474765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02287" y="28642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02287" y="32960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491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645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463" y="2568018"/>
            <a:ext cx="5206657" cy="10118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9482"/>
            <a:ext cx="1943708" cy="3539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3067" y="2612275"/>
            <a:ext cx="54670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Министерства внутренних дел </a:t>
            </a:r>
            <a:b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профилактике киберпреступлений </a:t>
            </a:r>
            <a:br>
              <a:rPr lang="be-BY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e-BY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(аудио-, видеоролики, инфографика, памятки)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 descr="D:\Академия управления\фото1\YQR (1) мвд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50" y="3687081"/>
            <a:ext cx="1224930" cy="12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34500"/>
      </p:ext>
    </p:extLst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5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>
            <a:off x="30584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график2.jpg" id="2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" l="12" r="31" t="27"/>
          <a:stretch/>
        </p:blipFill>
        <p:spPr bwMode="auto">
          <a:xfrm>
            <a:off x="3995936" y="123479"/>
            <a:ext cx="5148063" cy="502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6"/>
            <a:ext cx="3456384" cy="190821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400021"/>
            <a:ext cx="3528392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Уровень доверия населения Беларуси</a:t>
            </a:r>
            <a:b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государственным СМИ </a:t>
            </a:r>
            <a:endParaRPr b="1" dirty="0" lang="ru-RU" sz="28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787774"/>
            <a:ext cx="338437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1900"/>
              <a:t>Уровень доверия белорусов </a:t>
            </a:r>
            <a:br>
              <a:rPr dirty="0" lang="ru-RU" sz="1900"/>
            </a:br>
            <a:r>
              <a:rPr dirty="0" lang="ru-RU" sz="1900"/>
              <a:t>государственным средствам массовой информации растет и составляет на 2023 год </a:t>
            </a:r>
            <a:br>
              <a:rPr dirty="0" lang="ru-RU" sz="1900"/>
            </a:br>
            <a:r>
              <a:rPr dirty="0" lang="ru-RU" sz="1900"/>
              <a:t>почти 55%</a:t>
            </a: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85697" y="2047587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884753"/>
      </p:ext>
    </p:extLst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r="15" t="77"/>
          <a:stretch/>
        </p:blipFill>
        <p:spPr bwMode="auto">
          <a:xfrm>
            <a:off x="0" y="0"/>
            <a:ext cx="9144000" cy="509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83517"/>
            <a:ext cx="3582144" cy="187220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1297" y="564526"/>
            <a:ext cx="3456383" cy="169277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5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Сведения </a:t>
            </a:r>
            <a:br>
              <a:rPr b="1" dirty="0" lang="ru-RU" sz="25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5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 средствах массовой информации </a:t>
            </a:r>
            <a:br>
              <a:rPr b="1" dirty="0" lang="ru-RU" sz="25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5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 1 июля 2024 года</a:t>
            </a:r>
            <a:endParaRPr b="1" dirty="0" lang="ru-RU" sz="25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385697" y="233006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1297" y="3651870"/>
            <a:ext cx="3654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i="1" lang="ru-RU"/>
              <a:t>Зарегистрированы </a:t>
            </a:r>
            <a:br>
              <a:rPr dirty="0" i="1" lang="ru-RU"/>
            </a:br>
            <a:r>
              <a:rPr dirty="0" i="1" lang="ru-RU"/>
              <a:t>в Государственном реестре средств массовой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872884401"/>
      </p:ext>
    </p:extLst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8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994"/>
            <a:ext cx="3061508" cy="51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669516" y="389843"/>
            <a:ext cx="5184575" cy="403187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z="1600"/>
              <a:t>С октября 2023 г. в Уголовный кодекс </a:t>
            </a:r>
            <a:r>
              <a:rPr b="1" dirty="0" lang="ru-RU" sz="1600"/>
              <a:t>Республики Польша </a:t>
            </a:r>
            <a:r>
              <a:rPr dirty="0" lang="ru-RU" sz="1600"/>
              <a:t>внесена поправка, предусматривающая наказание за дезинформацию – не менее 8 лет лишения свободы за распространение ложной или вводящей в заблуждение информации, которая направлена «на серьезное нарушение политической системы или экономики Республики Польша».</a:t>
            </a:r>
          </a:p>
          <a:p>
            <a:endParaRPr dirty="0" lang="ru-RU" sz="1600"/>
          </a:p>
          <a:p>
            <a:r>
              <a:rPr dirty="0" lang="ru-RU" sz="1600"/>
              <a:t>В </a:t>
            </a:r>
            <a:r>
              <a:rPr b="1" dirty="0" lang="ru-RU" sz="1600"/>
              <a:t>ОАЭ</a:t>
            </a:r>
            <a:r>
              <a:rPr dirty="0" lang="ru-RU" sz="1600"/>
              <a:t> за распространение ложной, вредоносной или вводящей в заблуждение информации предусмотрен штраф в размере около 27,4 тыс. долларов США </a:t>
            </a:r>
            <a:br>
              <a:rPr dirty="0" lang="ru-RU" sz="1600"/>
            </a:br>
            <a:r>
              <a:rPr dirty="0" lang="ru-RU" sz="1600"/>
              <a:t>и заключение под стражу на срок от 1 года. </a:t>
            </a:r>
          </a:p>
          <a:p>
            <a:endParaRPr dirty="0" lang="ru-RU" sz="1600"/>
          </a:p>
          <a:p>
            <a:r>
              <a:rPr dirty="0" lang="ru-RU" sz="1600"/>
              <a:t>В </a:t>
            </a:r>
            <a:r>
              <a:rPr b="1" dirty="0" lang="ru-RU" sz="1600"/>
              <a:t>Республике Корея </a:t>
            </a:r>
            <a:r>
              <a:rPr dirty="0" lang="ru-RU" sz="1600"/>
              <a:t>в случае распространения ложной информации или клеветы нарушителю грозит до 5 лет лишения свободы или штраф до 7 тыс. долларов США.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1270" y="1635646"/>
            <a:ext cx="191824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549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36674"/>
            <a:ext cx="5461388" cy="1800200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2038" y="2904996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12663"/>
            <a:ext cx="4705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цифровое устройство – компьютер ENIAC (1946 год) весил 30 тонн и занимал помещение площадью 140 кв. м.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Последняя версия смартфона от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Apple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весит 170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Академия управления\фото1\hand_iphonex_mockup_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9913" y="236483"/>
            <a:ext cx="5364088" cy="490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89627"/>
      </p:ext>
    </p:extLst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9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" l="85" r="237" t="11"/>
          <a:stretch/>
        </p:blipFill>
        <p:spPr bwMode="auto">
          <a:xfrm>
            <a:off x="-36512" y="0"/>
            <a:ext cx="3124200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91881" y="1347614"/>
            <a:ext cx="5184575" cy="35394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1600"/>
              <a:t>Статья 10.2. </a:t>
            </a:r>
            <a:r>
              <a:rPr dirty="0" lang="ru-RU" sz="1600"/>
              <a:t>«Оскорбление», </a:t>
            </a:r>
            <a:r>
              <a:rPr b="1" dirty="0" lang="ru-RU" sz="1600"/>
              <a:t>статья 24.4. </a:t>
            </a:r>
            <a:r>
              <a:rPr dirty="0" lang="ru-RU" sz="1600"/>
              <a:t>«Оскорбление должностного лица при исполнении им служебных полномочий», </a:t>
            </a:r>
            <a:r>
              <a:rPr b="1" dirty="0" lang="ru-RU" sz="1600"/>
              <a:t>статья 19.6. </a:t>
            </a:r>
            <a:r>
              <a:rPr dirty="0" lang="ru-RU" sz="1600"/>
              <a:t>«Заведомо ложное сообщение»,</a:t>
            </a:r>
            <a:r>
              <a:rPr b="1" dirty="0" lang="ru-RU" sz="1600"/>
              <a:t> статья 19.11. </a:t>
            </a:r>
            <a:r>
              <a:rPr dirty="0" lang="ru-RU" sz="1600"/>
              <a:t>«Распространение, изготовление, хранение, перевозка информационной продукции, содержащей призывы к экстремистской деятельности или пропагандирующей такую деятельность», </a:t>
            </a:r>
            <a:r>
              <a:rPr b="1" dirty="0" lang="ru-RU" sz="1600"/>
              <a:t>статья 23.4. </a:t>
            </a:r>
            <a:r>
              <a:rPr dirty="0" lang="ru-RU" sz="1600"/>
              <a:t>«Несанкционированный доступ к компьютерной информации», </a:t>
            </a:r>
            <a:r>
              <a:rPr b="1" dirty="0" lang="ru-RU" sz="1600"/>
              <a:t>статья 23.5. </a:t>
            </a:r>
            <a:r>
              <a:rPr dirty="0" lang="ru-RU" sz="1600"/>
              <a:t>«Нарушение законодательства о средствах массовой информации», </a:t>
            </a:r>
            <a:r>
              <a:rPr b="1" dirty="0" lang="ru-RU" sz="1600"/>
              <a:t>статья 24.22</a:t>
            </a:r>
            <a:r>
              <a:rPr dirty="0" lang="ru-RU" sz="1600"/>
              <a:t>. «Распространение средствами массовой информации заведомо ложных сведений, порочащих честь и достоинство Президента Республики Беларусь»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73916" y="375507"/>
            <a:ext cx="7700561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61949" y="400021"/>
            <a:ext cx="7214507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Административная ответственность в соответствии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 Кодексом об административных правонарушениях</a:t>
            </a:r>
            <a:endParaRPr b="1" dirty="0" lang="ru-RU" sz="20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4489817"/>
      </p:ext>
    </p:extLst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1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5vMdjmrtanQ.jpg" id="8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276"/>
            <a:ext cx="3061508" cy="51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91880" y="1336576"/>
            <a:ext cx="5184575" cy="35394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1600"/>
              <a:t>Статья 188. </a:t>
            </a:r>
            <a:r>
              <a:rPr dirty="0" lang="ru-RU" sz="1600"/>
              <a:t>«Клевета», </a:t>
            </a:r>
            <a:r>
              <a:rPr b="1" dirty="0" lang="ru-RU" sz="1600"/>
              <a:t>статья 198-1. </a:t>
            </a:r>
            <a:r>
              <a:rPr dirty="0" lang="ru-RU" sz="1600"/>
              <a:t>«Нарушение законодательства о средствах массовой информации», </a:t>
            </a:r>
            <a:r>
              <a:rPr b="1" dirty="0" lang="ru-RU" sz="1600"/>
              <a:t>статья 203-1. </a:t>
            </a:r>
            <a:r>
              <a:rPr dirty="0" lang="ru-RU" sz="1600"/>
              <a:t>«Незаконные действия в отношении информации о частной жизни и персональных данных», </a:t>
            </a:r>
            <a:r>
              <a:rPr b="1" dirty="0" lang="ru-RU" sz="1600"/>
              <a:t>статья 340. </a:t>
            </a:r>
            <a:r>
              <a:rPr dirty="0" lang="ru-RU" sz="1600"/>
              <a:t>«Заведомо ложное сообщение об опасности», </a:t>
            </a:r>
            <a:r>
              <a:rPr b="1" dirty="0" lang="ru-RU" sz="1600"/>
              <a:t>статья 349. </a:t>
            </a:r>
            <a:r>
              <a:rPr dirty="0" lang="ru-RU" sz="1600"/>
              <a:t>«Несанкционированный доступ к компьютерной информации», </a:t>
            </a:r>
            <a:r>
              <a:rPr b="1" dirty="0" lang="ru-RU" sz="1600"/>
              <a:t>статья 350. </a:t>
            </a:r>
            <a:r>
              <a:rPr dirty="0" lang="ru-RU" sz="1600"/>
              <a:t>«Уничтожение, блокирование или модификация компьютерной информации», </a:t>
            </a:r>
            <a:r>
              <a:rPr b="1" dirty="0" lang="ru-RU" sz="1600"/>
              <a:t>статья 352. </a:t>
            </a:r>
            <a:r>
              <a:rPr dirty="0" lang="ru-RU" sz="1600"/>
              <a:t>«Неправомерное завладение компьютерной информацией», </a:t>
            </a:r>
            <a:r>
              <a:rPr b="1" dirty="0" lang="ru-RU" sz="1600"/>
              <a:t>статья 367. </a:t>
            </a:r>
            <a:r>
              <a:rPr dirty="0" lang="ru-RU" sz="1600"/>
              <a:t>«Клевета в отношении Президента Республики Беларусь</a:t>
            </a:r>
            <a:r>
              <a:rPr b="1" dirty="0" lang="ru-RU" sz="1600"/>
              <a:t>», статья 368.</a:t>
            </a:r>
            <a:r>
              <a:rPr dirty="0" lang="ru-RU" sz="1600"/>
              <a:t> «Оскорбление Президента Республики Беларусь», </a:t>
            </a:r>
            <a:r>
              <a:rPr b="1" dirty="0" lang="ru-RU" sz="1600"/>
              <a:t>статья 369. </a:t>
            </a:r>
            <a:r>
              <a:rPr dirty="0" lang="ru-RU" sz="1600"/>
              <a:t>«Оскорбление представителя власти»,</a:t>
            </a:r>
            <a:r>
              <a:rPr b="1" dirty="0" lang="ru-RU" sz="1600"/>
              <a:t> статья 369-1.</a:t>
            </a:r>
            <a:r>
              <a:rPr dirty="0" lang="ru-RU" sz="1600"/>
              <a:t> «Дискредитация Республики Беларусь»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73916" y="375507"/>
            <a:ext cx="7700561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61949" y="400021"/>
            <a:ext cx="6638443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Уголовная ответственность в соответствии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 Уголовным кодексом Республики Беларусь</a:t>
            </a:r>
            <a:endParaRPr b="1" dirty="0" lang="ru-RU" sz="20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1790042"/>
      </p:ext>
    </p:extLst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6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-3008"/>
            <a:ext cx="3414440" cy="514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0824" y="446938"/>
            <a:ext cx="7010524" cy="10446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1216" y="553785"/>
            <a:ext cx="640013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Как отличить правду от вымысла и не стать жертвой </a:t>
            </a:r>
            <a:r>
              <a:rPr b="1" dirty="0" err="1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фейка</a:t>
            </a:r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dirty="0" lang="ru-RU" sz="24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2852" y="598519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602887" y="2902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872" y="2052603"/>
            <a:ext cx="487125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80000"/>
              </a:lnSpc>
            </a:pPr>
            <a:r>
              <a:rPr dirty="0" lang="ru-RU"/>
              <a:t>прочитайте всю новость, а не только заголовок;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 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изучите источник новости или статьи;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 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проверьте первоисточники информации;</a:t>
            </a:r>
          </a:p>
          <a:p>
            <a:pPr fontAlgn="t">
              <a:lnSpc>
                <a:spcPct val="80000"/>
              </a:lnSpc>
            </a:pPr>
            <a:endParaRPr dirty="0" lang="ru-RU"/>
          </a:p>
          <a:p>
            <a:pPr fontAlgn="t">
              <a:lnSpc>
                <a:spcPct val="80000"/>
              </a:lnSpc>
            </a:pPr>
            <a:r>
              <a:rPr dirty="0" lang="ru-RU"/>
              <a:t>проверьте автора материала;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 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проверьте другие, альтернативные источники; </a:t>
            </a:r>
          </a:p>
          <a:p>
            <a:pPr fontAlgn="t">
              <a:lnSpc>
                <a:spcPct val="80000"/>
              </a:lnSpc>
            </a:pPr>
            <a:r>
              <a:rPr dirty="0" lang="ru-RU"/>
              <a:t>если это новость в соцсетях, посмотрите, кто ей поделился;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5329" y="215716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0019" y="259220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10019" y="3040219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10019" y="3464797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10019" y="3889374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539523"/>
      </p:ext>
    </p:extLst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4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-3008"/>
            <a:ext cx="3414440" cy="514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0824" y="446938"/>
            <a:ext cx="7010524" cy="10446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1216" y="553785"/>
            <a:ext cx="640013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Как отличить правду от вымысла и не стать жертвой </a:t>
            </a:r>
            <a:r>
              <a:rPr b="1" dirty="0" err="1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фейка</a:t>
            </a:r>
            <a:r>
              <a:rPr b="1" dirty="0" lang="ru-RU" sz="24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dirty="0" lang="ru-RU" sz="24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2852" y="598519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141272" y="461103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602887" y="2902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4085" y="42046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872" y="1635646"/>
            <a:ext cx="472724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80000"/>
              </a:lnSpc>
            </a:pPr>
            <a:r>
              <a:rPr dirty="0" lang="ru-RU"/>
              <a:t>в социальных сетях могут звучать призывы поделиться срочно какой-то новостью – это может стать дополнительным поводом для проверки информации; </a:t>
            </a:r>
          </a:p>
          <a:p>
            <a:pPr fontAlgn="t">
              <a:lnSpc>
                <a:spcPct val="80000"/>
              </a:lnSpc>
            </a:pPr>
            <a:endParaRPr dirty="0" lang="ru-RU"/>
          </a:p>
          <a:p>
            <a:pPr fontAlgn="base">
              <a:lnSpc>
                <a:spcPct val="80000"/>
              </a:lnSpc>
            </a:pPr>
            <a:r>
              <a:rPr dirty="0" lang="ru-RU"/>
              <a:t>если это пост в социальных сетях, проверьте аккаунт пользователя; </a:t>
            </a:r>
          </a:p>
          <a:p>
            <a:pPr fontAlgn="base">
              <a:lnSpc>
                <a:spcPct val="80000"/>
              </a:lnSpc>
            </a:pPr>
            <a:endParaRPr dirty="0" lang="ru-RU"/>
          </a:p>
          <a:p>
            <a:pPr fontAlgn="base">
              <a:lnSpc>
                <a:spcPct val="80000"/>
              </a:lnSpc>
            </a:pPr>
            <a:r>
              <a:rPr dirty="0" lang="ru-RU"/>
              <a:t>даже если это ваш друг, убедитесь в том, что он компетентен в том, о чем пишет; </a:t>
            </a:r>
          </a:p>
          <a:p>
            <a:pPr fontAlgn="base">
              <a:lnSpc>
                <a:spcPct val="80000"/>
              </a:lnSpc>
            </a:pPr>
            <a:endParaRPr dirty="0" lang="ru-RU"/>
          </a:p>
          <a:p>
            <a:pPr fontAlgn="base">
              <a:lnSpc>
                <a:spcPct val="80000"/>
              </a:lnSpc>
            </a:pPr>
            <a:r>
              <a:rPr dirty="0" lang="ru-RU"/>
              <a:t>запоминайте информационные ресурсы, которым можно и особенно которым нельзя верить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4070" y="1707654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4070" y="276144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54070" y="346685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54070" y="40936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34541"/>
      </p:ext>
    </p:extLst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8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_a79cc721-a99d-43cc-bcdb-aa55ace7ff15.jpeg" id="3074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8" y="0"/>
            <a:ext cx="321551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227917"/>
            <a:ext cx="5259677" cy="34163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z="1750"/>
              <a:t>В 2023 году в Беларуси ограничен доступ </a:t>
            </a:r>
            <a:br>
              <a:rPr dirty="0" lang="ru-RU" sz="1750"/>
            </a:br>
            <a:r>
              <a:rPr dirty="0" lang="ru-RU" sz="1750"/>
              <a:t>к </a:t>
            </a:r>
            <a:r>
              <a:rPr b="1" dirty="0" lang="ru-RU" sz="1750"/>
              <a:t>3 388</a:t>
            </a:r>
            <a:r>
              <a:rPr dirty="0" lang="ru-RU" sz="1750"/>
              <a:t> </a:t>
            </a:r>
            <a:r>
              <a:rPr dirty="0" err="1" lang="ru-RU" sz="1750"/>
              <a:t>интернет-ресурсам</a:t>
            </a:r>
            <a:r>
              <a:rPr dirty="0" lang="ru-RU" sz="1750"/>
              <a:t>, </a:t>
            </a:r>
            <a:br>
              <a:rPr dirty="0" lang="ru-RU" sz="1750"/>
            </a:br>
            <a:r>
              <a:rPr dirty="0" lang="ru-RU" sz="1750"/>
              <a:t>в первом полугодии 2024 г. – к </a:t>
            </a:r>
            <a:r>
              <a:rPr b="1" dirty="0" lang="ru-RU" sz="1750"/>
              <a:t>1 495</a:t>
            </a:r>
            <a:r>
              <a:rPr dirty="0" lang="ru-RU" sz="1750"/>
              <a:t>. </a:t>
            </a:r>
            <a:br>
              <a:rPr dirty="0" lang="ru-RU" sz="1750"/>
            </a:br>
            <a:r>
              <a:rPr dirty="0" lang="ru-RU" sz="1750"/>
              <a:t>Из них за распространение экстремистских материалов в 2023 году ограничен доступ </a:t>
            </a:r>
            <a:br>
              <a:rPr dirty="0" lang="ru-RU" sz="1750"/>
            </a:br>
            <a:r>
              <a:rPr dirty="0" lang="ru-RU" sz="1750"/>
              <a:t>к 1 565 </a:t>
            </a:r>
            <a:r>
              <a:rPr dirty="0" err="1" lang="ru-RU" sz="1750"/>
              <a:t>интернет-ресурсам</a:t>
            </a:r>
            <a:r>
              <a:rPr dirty="0" lang="ru-RU" sz="1750"/>
              <a:t>, </a:t>
            </a:r>
            <a:br>
              <a:rPr dirty="0" lang="ru-RU" sz="1750"/>
            </a:br>
            <a:r>
              <a:rPr dirty="0" lang="ru-RU" sz="1750"/>
              <a:t>за 6 месяцев 2024 г. – к 1 004  </a:t>
            </a:r>
            <a:r>
              <a:rPr dirty="0" err="1" lang="ru-RU" sz="1750"/>
              <a:t>интернет-ресурсам</a:t>
            </a:r>
            <a:r>
              <a:rPr dirty="0" lang="ru-RU" sz="1750"/>
              <a:t>.</a:t>
            </a:r>
          </a:p>
          <a:p>
            <a:br>
              <a:rPr dirty="0" lang="ru-RU" sz="1750"/>
            </a:br>
            <a:r>
              <a:rPr dirty="0" lang="ru-RU" sz="1750"/>
              <a:t>В республиканский список экстремистских материалов в первом полугодии 2024 г. </a:t>
            </a:r>
            <a:r>
              <a:rPr dirty="0" err="1" lang="ru-RU" sz="1750"/>
              <a:t>Мининформом</a:t>
            </a:r>
            <a:r>
              <a:rPr dirty="0" lang="ru-RU" sz="1750"/>
              <a:t> внесено </a:t>
            </a:r>
            <a:r>
              <a:rPr b="1" dirty="0" lang="ru-RU" sz="1750"/>
              <a:t>1 237</a:t>
            </a:r>
            <a:r>
              <a:rPr dirty="0" lang="ru-RU" sz="1750"/>
              <a:t> материалов </a:t>
            </a:r>
            <a:br>
              <a:rPr dirty="0" lang="ru-RU" sz="1750"/>
            </a:br>
            <a:r>
              <a:rPr dirty="0" lang="ru-RU" sz="1750"/>
              <a:t>(в 2023 году – 1 735; в 2022 году – 1 381).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87825" y="3579861"/>
            <a:ext cx="5907748" cy="134434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9155" y="3651868"/>
            <a:ext cx="5109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i="1" lang="ru-RU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Республиканский список экстремистских материалов размещен на сайте Министерства информации Республики Беларусь mininform.gov.by</a:t>
            </a:r>
            <a:endParaRPr dirty="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6889" y="442395"/>
            <a:ext cx="1582266" cy="154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YQR (1) список.jpeg" id="10" name="Picture 7"/>
          <p:cNvPicPr>
            <a:picLocks noChangeArrowheads="1" noChangeAspect="1"/>
          </p:cNvPicPr>
          <p:nvPr/>
        </p:nvPicPr>
        <p:blipFill>
          <a:blip cstate="screen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7779" y="3579861"/>
            <a:ext cx="1344345" cy="134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785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8854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6641" y="1910934"/>
            <a:ext cx="4126537" cy="10118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770" y="1914666"/>
            <a:ext cx="3600400" cy="983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ГИГИЕНА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9482"/>
            <a:ext cx="1187624" cy="3539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2738" y="2046091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147814"/>
            <a:ext cx="5220072" cy="1440160"/>
          </a:xfrm>
          <a:prstGeom prst="rect">
            <a:avLst/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3237403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система правил, которым необходимо следовать, чтобы эффективно работать </a:t>
            </a:r>
            <a:br>
              <a:rPr lang="ru-RU" dirty="0"/>
            </a:br>
            <a:r>
              <a:rPr lang="ru-RU" dirty="0"/>
              <a:t>с источниками информации, а также защититься от чужого деструктивного воздействия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701885"/>
      </p:ext>
    </p:extLst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2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7"/>
            <a:ext cx="7981668" cy="104411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5" y="400021"/>
            <a:ext cx="7651054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800">
                <a:solidFill>
                  <a:schemeClr val="bg1"/>
                </a:solidFill>
              </a:rPr>
              <a:t>Как избавиться от постоянного  «информационного шума»: </a:t>
            </a:r>
            <a:endParaRPr b="1" dirty="0" lang="ru-RU" sz="28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49998" y="1852687"/>
            <a:ext cx="749846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dirty="0" lang="ru-RU"/>
              <a:t>создайте промежутки времени, свободные от «информационного шума»;</a:t>
            </a:r>
          </a:p>
          <a:p>
            <a:pPr>
              <a:lnSpc>
                <a:spcPct val="80000"/>
              </a:lnSpc>
            </a:pPr>
            <a:endParaRPr dirty="0" lang="ru-RU"/>
          </a:p>
          <a:p>
            <a:pPr>
              <a:lnSpc>
                <a:spcPct val="80000"/>
              </a:lnSpc>
            </a:pPr>
            <a:r>
              <a:rPr dirty="0" lang="ru-RU"/>
              <a:t>выделите время, в которое вы не потребляете информацию;</a:t>
            </a:r>
          </a:p>
          <a:p>
            <a:pPr>
              <a:lnSpc>
                <a:spcPct val="80000"/>
              </a:lnSpc>
            </a:pPr>
            <a:endParaRPr dirty="0" lang="ru-RU"/>
          </a:p>
          <a:p>
            <a:pPr>
              <a:lnSpc>
                <a:spcPct val="80000"/>
              </a:lnSpc>
            </a:pPr>
            <a:r>
              <a:rPr dirty="0" lang="ru-RU"/>
              <a:t>дайте статьям и видео «отлежаться», прежде чем их читать или смотреть;</a:t>
            </a:r>
          </a:p>
          <a:p>
            <a:pPr>
              <a:lnSpc>
                <a:spcPct val="80000"/>
              </a:lnSpc>
            </a:pPr>
            <a:endParaRPr dirty="0" lang="ru-RU"/>
          </a:p>
          <a:p>
            <a:pPr>
              <a:lnSpc>
                <a:spcPct val="80000"/>
              </a:lnSpc>
            </a:pPr>
            <a:r>
              <a:rPr dirty="0" lang="ru-RU"/>
              <a:t>читайте вечерние или утренние дайджесты новостей, уделяя больше внимания местным и профессиональным новостям;</a:t>
            </a:r>
          </a:p>
          <a:p>
            <a:pPr>
              <a:lnSpc>
                <a:spcPct val="80000"/>
              </a:lnSpc>
            </a:pPr>
            <a:endParaRPr dirty="0" lang="ru-RU"/>
          </a:p>
          <a:p>
            <a:pPr>
              <a:lnSpc>
                <a:spcPct val="80000"/>
              </a:lnSpc>
            </a:pPr>
            <a:r>
              <a:rPr dirty="0" lang="ru-RU"/>
              <a:t>профильтруйте свои подписки, отпишитесь от бесполезного контента, используйте </a:t>
            </a:r>
            <a:r>
              <a:rPr dirty="0" err="1" lang="ru-RU"/>
              <a:t>блокировщики</a:t>
            </a:r>
            <a:r>
              <a:rPr dirty="0" lang="ru-RU"/>
              <a:t> рекламы и отключите уведомления </a:t>
            </a:r>
            <a:br>
              <a:rPr dirty="0" lang="ru-RU"/>
            </a:br>
            <a:r>
              <a:rPr dirty="0" lang="ru-RU"/>
              <a:t>на телефоне</a:t>
            </a: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28568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424428" y="4227934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91969" y="188482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91969" y="23212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91969" y="277151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12192" y="32538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91969" y="39156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14993"/>
      </p:ext>
    </p:extLst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16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 rot="10800000">
            <a:off x="543731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31242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526726" y="1419622"/>
            <a:ext cx="5184575" cy="344094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80000"/>
              </a:lnSpc>
            </a:pPr>
            <a:r>
              <a:rPr dirty="0" lang="ru-RU" sz="1600"/>
              <a:t>боты часто не имеют </a:t>
            </a:r>
            <a:r>
              <a:rPr dirty="0" err="1" lang="ru-RU" sz="1600"/>
              <a:t>аватара</a:t>
            </a:r>
            <a:r>
              <a:rPr dirty="0" lang="ru-RU" sz="1600"/>
              <a:t> или используют абстрактные изображения, фотографии знаменитостей или животных;</a:t>
            </a:r>
          </a:p>
          <a:p>
            <a:pPr>
              <a:lnSpc>
                <a:spcPct val="80000"/>
              </a:lnSpc>
            </a:pPr>
            <a:endParaRPr dirty="0" lang="ru-RU" sz="1600"/>
          </a:p>
          <a:p>
            <a:pPr>
              <a:lnSpc>
                <a:spcPct val="80000"/>
              </a:lnSpc>
            </a:pPr>
            <a:r>
              <a:rPr dirty="0" lang="ru-RU" sz="1600"/>
              <a:t>профили ботов обычно не содержат личных данных.</a:t>
            </a:r>
            <a:br>
              <a:rPr dirty="0" lang="ru-RU" sz="1600"/>
            </a:br>
            <a:r>
              <a:rPr dirty="0" lang="ru-RU" sz="1600"/>
              <a:t>В друзьях ботов часто встречаются </a:t>
            </a:r>
            <a:r>
              <a:rPr dirty="0" err="1" lang="ru-RU" sz="1600"/>
              <a:t>фейковые</a:t>
            </a:r>
            <a:r>
              <a:rPr dirty="0" lang="ru-RU" sz="1600"/>
              <a:t>, удаленные или заблокированные страницы;</a:t>
            </a:r>
          </a:p>
          <a:p>
            <a:pPr>
              <a:lnSpc>
                <a:spcPct val="80000"/>
              </a:lnSpc>
            </a:pPr>
            <a:endParaRPr dirty="0" lang="ru-RU" sz="1600"/>
          </a:p>
          <a:p>
            <a:pPr>
              <a:lnSpc>
                <a:spcPct val="80000"/>
              </a:lnSpc>
            </a:pPr>
            <a:r>
              <a:rPr dirty="0" lang="ru-RU" sz="1600"/>
              <a:t>боты активно комментируют, используя одинаковые формулировки, распространяют рекламу, спам и ложную информацию;</a:t>
            </a:r>
          </a:p>
          <a:p>
            <a:pPr>
              <a:lnSpc>
                <a:spcPct val="80000"/>
              </a:lnSpc>
            </a:pPr>
            <a:endParaRPr dirty="0" lang="ru-RU" sz="1600"/>
          </a:p>
          <a:p>
            <a:pPr>
              <a:lnSpc>
                <a:spcPct val="80000"/>
              </a:lnSpc>
            </a:pPr>
            <a:r>
              <a:rPr dirty="0" lang="ru-RU" sz="1600"/>
              <a:t>опечатки и орфографические ошибки мешают боту воспринимать текст корректно;</a:t>
            </a:r>
          </a:p>
          <a:p>
            <a:pPr>
              <a:lnSpc>
                <a:spcPct val="80000"/>
              </a:lnSpc>
            </a:pPr>
            <a:endParaRPr dirty="0" lang="ru-RU" sz="1600"/>
          </a:p>
          <a:p>
            <a:pPr>
              <a:lnSpc>
                <a:spcPct val="80000"/>
              </a:lnSpc>
            </a:pPr>
            <a:r>
              <a:rPr dirty="0" lang="ru-RU" sz="1600"/>
              <a:t>боты не реагируют на аббревиатуры, сокращения и не понимают эмоциональный или саркастический контекст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03704" y="375507"/>
            <a:ext cx="5652672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517927" y="423767"/>
            <a:ext cx="5942505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КАК РАСПОЗНАТЬ,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НАСТОЯЩИЙ ПЕРЕД ВАМИ ЧЕЛОВЕК ИЛИ БОТ:</a:t>
            </a:r>
            <a:endParaRPr b="1" dirty="0" lang="ru-RU" sz="20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12640" y="1431703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12640" y="2218687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12640" y="302066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08763" y="383491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12640" y="436228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64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10270"/>
            <a:ext cx="9144001" cy="51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6065" y="2502360"/>
            <a:ext cx="7651868" cy="2445654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0" y="2631583"/>
            <a:ext cx="721982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показывать реальную действительность. В конце концов это побеждает. </a:t>
            </a:r>
            <a:r>
              <a:rPr lang="ru-RU" sz="19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</a:t>
            </a:r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на день, на два. А потом все это развеется. Поэтому не надо </a:t>
            </a:r>
            <a:r>
              <a:rPr lang="ru-RU" sz="19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фейков</a:t>
            </a:r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 надо давать ложную неправильную информацию. Надо делать все достойно, красиво, чтобы потом не оправдываться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1817405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0901" y="2085989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419934" y="1000464"/>
            <a:ext cx="296762" cy="113507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02236" y="4086536"/>
            <a:ext cx="70261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встрече с Государственным секретарем Совета Безопасности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А.Г.Вольфовичем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сентября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1899682387"/>
      </p:ext>
    </p:extLst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2051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YQR (1) список.jpeg" id="17" name="Picture 7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5689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Академия управления\фото1\YQR (1) мвд.jpeg" id="19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81" y="1200189"/>
            <a:ext cx="230425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7"/>
            <a:ext cx="7981668" cy="7836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06659" y="505730"/>
            <a:ext cx="373068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b="1" dirty="0" lang="ru-RU" sz="28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28568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37341" y="4443958"/>
            <a:ext cx="270665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3350505"/>
            <a:ext cx="35894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i="1" lang="ru-RU" sz="1500"/>
              <a:t>Республиканский список экстремистских материалов размещен на сайте Министерства информации Республики Беларусь mininform.gov.by</a:t>
            </a:r>
            <a:endParaRPr dirty="0" lang="ru-RU" sz="1500"/>
          </a:p>
        </p:txBody>
      </p:sp>
      <p:sp>
        <p:nvSpPr>
          <p:cNvPr id="18" name="Прямоугольник 17"/>
          <p:cNvSpPr/>
          <p:nvPr/>
        </p:nvSpPr>
        <p:spPr>
          <a:xfrm>
            <a:off x="445274" y="3342954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i="1" lang="be-BY" sz="1500"/>
              <a:t>Информация Министерства внутренних дел Республики Беларусь </a:t>
            </a:r>
            <a:br>
              <a:rPr dirty="0" i="1" lang="be-BY" sz="1500"/>
            </a:br>
            <a:r>
              <a:rPr dirty="0" i="1" lang="be-BY" sz="1500"/>
              <a:t>по профилактике киберпреступлений </a:t>
            </a:r>
            <a:br>
              <a:rPr dirty="0" i="1" lang="be-BY" sz="1500"/>
            </a:br>
            <a:r>
              <a:rPr dirty="0" i="1" lang="be-BY" sz="1500"/>
              <a:t>(аудио-, видеоролики, инфографика, памятки)</a:t>
            </a:r>
            <a:endParaRPr dirty="0" lang="ru-RU" sz="1500"/>
          </a:p>
        </p:txBody>
      </p:sp>
      <p:pic>
        <p:nvPicPr>
          <p:cNvPr descr="D:\Академия управления\фото1\лого академии.png" id="2050" name="Picture 2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420" y="4568139"/>
            <a:ext cx="2083879" cy="43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график4.jpg"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" t="53"/>
          <a:stretch/>
        </p:blipFill>
        <p:spPr bwMode="auto">
          <a:xfrm>
            <a:off x="-1" y="0"/>
            <a:ext cx="9144001" cy="513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4230216" cy="11161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456515"/>
            <a:ext cx="3960438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Доступность Интернета </a:t>
            </a:r>
            <a:b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для белорусов</a:t>
            </a:r>
            <a:endParaRPr b="1" dirty="0" lang="ru-RU" sz="28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067694"/>
            <a:ext cx="367240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1900"/>
              <a:t>Согласно «Глобальному инновационному индексу 2023», опубликованному Всемирной организацией интеллектуальной собственности,</a:t>
            </a:r>
            <a:r>
              <a:rPr b="1" dirty="0" lang="ru-RU" sz="1900"/>
              <a:t> Беларусь</a:t>
            </a:r>
            <a:r>
              <a:rPr dirty="0" lang="ru-RU" sz="1900"/>
              <a:t> </a:t>
            </a:r>
            <a:r>
              <a:rPr b="1" dirty="0" lang="ru-RU" sz="1900"/>
              <a:t>заняла</a:t>
            </a:r>
            <a:r>
              <a:rPr dirty="0" lang="ru-RU" sz="1900"/>
              <a:t> </a:t>
            </a:r>
            <a:r>
              <a:rPr b="1" dirty="0" lang="ru-RU" sz="1900"/>
              <a:t>22-е место среди 132-х </a:t>
            </a:r>
            <a:br>
              <a:rPr b="1" dirty="0" lang="ru-RU" sz="1900"/>
            </a:br>
            <a:r>
              <a:rPr b="1" dirty="0" lang="ru-RU" sz="1900"/>
              <a:t>государств по показателю «Доступ к ИКТ»</a:t>
            </a:r>
            <a:endParaRPr dirty="0" lang="ru-RU" sz="190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36587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6287"/>
      </p:ext>
    </p:extLst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график5.jpg" id="307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t="5"/>
          <a:stretch/>
        </p:blipFill>
        <p:spPr bwMode="auto">
          <a:xfrm>
            <a:off x="0" y="0"/>
            <a:ext cx="9163389" cy="515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483518"/>
            <a:ext cx="2718048" cy="15762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564526"/>
            <a:ext cx="2448271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4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Белорусы </a:t>
            </a:r>
            <a:br>
              <a:rPr b="1" dirty="0" lang="ru-RU" sz="4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4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Сети</a:t>
            </a:r>
            <a:endParaRPr b="1" dirty="0" lang="ru-RU" sz="40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87774"/>
            <a:ext cx="3888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i="1" lang="ru-RU"/>
              <a:t>по данным агентства </a:t>
            </a:r>
            <a:br>
              <a:rPr dirty="0" i="1" lang="ru-RU"/>
            </a:br>
            <a:r>
              <a:rPr dirty="0" err="1" i="1" lang="ru-RU"/>
              <a:t>We</a:t>
            </a:r>
            <a:r>
              <a:rPr dirty="0" i="1" lang="ru-RU"/>
              <a:t> </a:t>
            </a:r>
            <a:r>
              <a:rPr dirty="0" err="1" i="1" lang="ru-RU"/>
              <a:t>are</a:t>
            </a:r>
            <a:r>
              <a:rPr dirty="0" i="1" lang="ru-RU"/>
              <a:t> </a:t>
            </a:r>
            <a:r>
              <a:rPr dirty="0" err="1" i="1" lang="ru-RU"/>
              <a:t>Social</a:t>
            </a:r>
            <a:r>
              <a:rPr dirty="0" i="1" lang="ru-RU"/>
              <a:t>, в 2024 году проникновение Интернета в Беларуси составило 89,5%, России – 90,4%, Казахстане – 92,3%, Польше – 88,1%, Литве – 89%, Латвии – 92,9%, Украине – 79,2% </a:t>
            </a:r>
            <a:endParaRPr dirty="0"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92652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29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2612" y="2904996"/>
            <a:ext cx="5461388" cy="1292662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32440" y="3097777"/>
            <a:ext cx="180020" cy="90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57669" y="3032803"/>
            <a:ext cx="42780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интернет-инфраструктура потребляет </a:t>
            </a: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6%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12% производимого на Земле электричества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80819"/>
      </p:ext>
    </p:extLst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"/>
          <a:stretch/>
        </p:blipFill>
        <p:spPr bwMode="auto">
          <a:xfrm>
            <a:off x="251520" y="0"/>
            <a:ext cx="8892480" cy="513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059582"/>
            <a:ext cx="2664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середине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1980-х гг. человек получал за сутки информацию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объеме, эквивалентном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40–50 выпускам газет,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2010-е гг. «цифра» выросла </a:t>
            </a:r>
            <a:b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r>
              <a:rPr b="1" dirty="0" lang="ru-RU" sz="20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 175 выпусков </a:t>
            </a:r>
          </a:p>
        </p:txBody>
      </p:sp>
    </p:spTree>
    <p:extLst>
      <p:ext uri="{BB962C8B-B14F-4D97-AF65-F5344CB8AC3E}">
        <p14:creationId xmlns:p14="http://schemas.microsoft.com/office/powerpoint/2010/main" val="1568533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кадемия управления\фото1\_968e87bc-3777-4bc2-83a1-5681d242d11f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0" y="0"/>
            <a:ext cx="9168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8172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 flipH="1">
            <a:off x="909613" y="3154609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09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20538"/>
            <a:ext cx="9144001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727690"/>
            <a:ext cx="4752527" cy="3428236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11959" y="915566"/>
            <a:ext cx="4490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требовал фильтровать информацию, создавая в СМИ «параллельные миры» всеобщего благоденствия и замалчивая острые темы. Мой подход вы знаете: люди должны видеть и знать правду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693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98695" y="1079222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83966" y="3147814"/>
            <a:ext cx="453650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мая 2024 г. на Форуме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медийного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сообщества </a:t>
            </a:r>
          </a:p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г.Могилеве</a:t>
            </a:r>
            <a:endParaRPr lang="ru-RU" sz="15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253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Академия управления\фото1\_232bf44f-b16e-41c5-8417-62b35e98627b.jpe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1466" y="0"/>
            <a:ext cx="916546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1467" y="2931791"/>
            <a:ext cx="7401779" cy="1656184"/>
          </a:xfrm>
          <a:prstGeom prst="rect">
            <a:avLst/>
          </a:prstGeom>
          <a:solidFill>
            <a:srgbClr val="182C7F">
              <a:alpha val="63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31354" y="3005539"/>
            <a:ext cx="7008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ЗАПАДНЫХ ХОЗЯЕВ СЕТИ: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944" y="3627514"/>
            <a:ext cx="6629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запугать в мире всех, кто проводит либо собирается проводить независимую внешнюю политику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572" y="3104293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560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1437</Words>
  <Application>Microsoft Office PowerPoint</Application>
  <PresentationFormat>Экран (16:9)</PresentationFormat>
  <Paragraphs>124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104</cp:revision>
  <dcterms:created xsi:type="dcterms:W3CDTF">2024-07-24T10:48:12Z</dcterms:created>
  <dcterms:modified xsi:type="dcterms:W3CDTF">2024-08-01T13:54:11Z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15579785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S10.2.0</vt:lpwstr>
  </property>
</Properties>
</file>